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4"/>
  </p:notesMasterIdLst>
  <p:sldIdLst>
    <p:sldId id="758" r:id="rId3"/>
    <p:sldId id="723" r:id="rId4"/>
    <p:sldId id="724" r:id="rId5"/>
    <p:sldId id="736" r:id="rId6"/>
    <p:sldId id="737" r:id="rId7"/>
    <p:sldId id="754" r:id="rId8"/>
    <p:sldId id="756" r:id="rId9"/>
    <p:sldId id="752" r:id="rId10"/>
    <p:sldId id="760" r:id="rId11"/>
    <p:sldId id="751" r:id="rId12"/>
    <p:sldId id="755" r:id="rId13"/>
    <p:sldId id="764" r:id="rId14"/>
    <p:sldId id="765" r:id="rId15"/>
    <p:sldId id="763" r:id="rId16"/>
    <p:sldId id="753" r:id="rId17"/>
    <p:sldId id="761" r:id="rId18"/>
    <p:sldId id="759" r:id="rId19"/>
    <p:sldId id="766" r:id="rId20"/>
    <p:sldId id="767" r:id="rId21"/>
    <p:sldId id="768" r:id="rId22"/>
    <p:sldId id="772"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il İbrahim TONGUR" initials="HİT" lastIdx="1" clrIdx="0">
    <p:extLst>
      <p:ext uri="{19B8F6BF-5375-455C-9EA6-DF929625EA0E}">
        <p15:presenceInfo xmlns:p15="http://schemas.microsoft.com/office/powerpoint/2012/main" userId="S-1-5-21-3446431-3130958421-1687423231-1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34C"/>
    <a:srgbClr val="4470A5"/>
    <a:srgbClr val="D7813C"/>
    <a:srgbClr val="E5FBF7"/>
    <a:srgbClr val="B3F3E8"/>
    <a:srgbClr val="89CDE0"/>
    <a:srgbClr val="2CB5B2"/>
    <a:srgbClr val="32CCC8"/>
    <a:srgbClr val="65D9D9"/>
    <a:srgbClr val="76C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5" autoAdjust="0"/>
    <p:restoredTop sz="94622" autoAdjust="0"/>
  </p:normalViewPr>
  <p:slideViewPr>
    <p:cSldViewPr>
      <p:cViewPr varScale="1">
        <p:scale>
          <a:sx n="106" d="100"/>
          <a:sy n="106" d="100"/>
        </p:scale>
        <p:origin x="1308" y="114"/>
      </p:cViewPr>
      <p:guideLst>
        <p:guide orient="horz" pos="2160"/>
        <p:guide pos="2880"/>
      </p:guideLst>
    </p:cSldViewPr>
  </p:slideViewPr>
  <p:outlineViewPr>
    <p:cViewPr>
      <p:scale>
        <a:sx n="33" d="100"/>
        <a:sy n="33" d="100"/>
      </p:scale>
      <p:origin x="0" y="133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DB088-3981-4A42-8C2F-8EBD3A115907}" type="datetimeFigureOut">
              <a:rPr lang="tr-TR" smtClean="0"/>
              <a:t>09.08.2016</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DED99-81CC-4F3B-A4F5-2F9D54FA8E75}" type="slidenum">
              <a:rPr lang="tr-TR" smtClean="0"/>
              <a:t>‹#›</a:t>
            </a:fld>
            <a:endParaRPr lang="tr-TR"/>
          </a:p>
        </p:txBody>
      </p:sp>
    </p:spTree>
    <p:extLst>
      <p:ext uri="{BB962C8B-B14F-4D97-AF65-F5344CB8AC3E}">
        <p14:creationId xmlns:p14="http://schemas.microsoft.com/office/powerpoint/2010/main" val="267189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1"/>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4"/>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4"/>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3"/>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6" name="5 Slayt Numarası Yer Tutucusu"/>
          <p:cNvSpPr>
            <a:spLocks noGrp="1"/>
          </p:cNvSpPr>
          <p:nvPr>
            <p:ph type="sldNum" sz="quarter" idx="12"/>
          </p:nvPr>
        </p:nvSpPr>
        <p:spPr/>
        <p:txBody>
          <a:bodyPr/>
          <a:lstStyle/>
          <a:p>
            <a:endParaRPr lang="tr-TR" dirty="0">
              <a:solidFill>
                <a:prstClr val="black">
                  <a:tint val="75000"/>
                </a:prstClr>
              </a:solidFill>
            </a:endParaRPr>
          </a:p>
        </p:txBody>
      </p:sp>
    </p:spTree>
    <p:extLst>
      <p:ext uri="{BB962C8B-B14F-4D97-AF65-F5344CB8AC3E}">
        <p14:creationId xmlns:p14="http://schemas.microsoft.com/office/powerpoint/2010/main" val="2922096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2EC4959-8A77-4D5E-B7F1-E687A451EB16}" type="datetime1">
              <a:rPr lang="tr-TR" smtClean="0">
                <a:solidFill>
                  <a:prstClr val="black">
                    <a:tint val="75000"/>
                  </a:prstClr>
                </a:solidFill>
              </a:rPr>
              <a:pPr/>
              <a:t>09.08.2016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60510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8"/>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71ECDE0A-F16C-49AB-B487-2FC53AA5DD91}" type="datetime1">
              <a:rPr lang="tr-TR" smtClean="0">
                <a:solidFill>
                  <a:prstClr val="black">
                    <a:tint val="75000"/>
                  </a:prstClr>
                </a:solidFill>
              </a:rPr>
              <a:pPr/>
              <a:t>09.08.2016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6650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5C4B454-7874-4EDF-A01C-6782A749DA2A}" type="datetime1">
              <a:rPr lang="tr-TR" smtClean="0">
                <a:solidFill>
                  <a:prstClr val="black">
                    <a:tint val="75000"/>
                  </a:prstClr>
                </a:solidFill>
              </a:rPr>
              <a:pPr/>
              <a:t>09.08.2016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182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E0E8DAC4-0688-464A-92DB-233954DC4F8E}" type="datetime1">
              <a:rPr lang="tr-TR" smtClean="0">
                <a:solidFill>
                  <a:prstClr val="black">
                    <a:tint val="75000"/>
                  </a:prstClr>
                </a:solidFill>
              </a:rPr>
              <a:pPr/>
              <a:t>09.08.2016</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6869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3D568E14-33D1-427F-A820-D9F34D036454}" type="datetime1">
              <a:rPr lang="tr-TR" smtClean="0">
                <a:solidFill>
                  <a:prstClr val="black">
                    <a:tint val="75000"/>
                  </a:prstClr>
                </a:solidFill>
              </a:rPr>
              <a:pPr/>
              <a:t>09.08.2016</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8420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6093296"/>
            <a:ext cx="9144000" cy="764704"/>
          </a:xfrm>
          <a:prstGeom prst="rect">
            <a:avLst/>
          </a:prstGeom>
        </p:spPr>
      </p:pic>
      <p:sp>
        <p:nvSpPr>
          <p:cNvPr id="2" name="1 Veri Yer Tutucusu"/>
          <p:cNvSpPr>
            <a:spLocks noGrp="1"/>
          </p:cNvSpPr>
          <p:nvPr>
            <p:ph type="dt" sz="half" idx="10"/>
          </p:nvPr>
        </p:nvSpPr>
        <p:spPr/>
        <p:txBody>
          <a:bodyPr/>
          <a:lstStyle/>
          <a:p>
            <a:fld id="{1EC365BF-3680-4D10-9F9B-5DB832A038DB}" type="datetime1">
              <a:rPr lang="tr-TR" smtClean="0">
                <a:solidFill>
                  <a:prstClr val="black">
                    <a:tint val="75000"/>
                  </a:prstClr>
                </a:solidFill>
              </a:rPr>
              <a:pPr/>
              <a:t>09.08.2016</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4" name="3 Slayt Numarası Yer Tutucusu"/>
          <p:cNvSpPr>
            <a:spLocks noGrp="1"/>
          </p:cNvSpPr>
          <p:nvPr>
            <p:ph type="sldNum" sz="quarter" idx="12"/>
          </p:nvPr>
        </p:nvSpPr>
        <p:spPr/>
        <p:txBody>
          <a:bodyPr/>
          <a:lstStyle>
            <a:lvl1pPr>
              <a:defRPr sz="1600" b="1">
                <a:solidFill>
                  <a:srgbClr val="DFC5A4"/>
                </a:solidFill>
              </a:defRPr>
            </a:lvl1pPr>
          </a:lstStyle>
          <a:p>
            <a:fld id="{6E90D1B1-2372-4AD2-B2EA-F248C8F5C6D3}" type="slidenum">
              <a:rPr lang="tr-TR" smtClean="0"/>
              <a:pPr/>
              <a:t>‹#›</a:t>
            </a:fld>
            <a:endParaRPr lang="tr-TR" dirty="0"/>
          </a:p>
        </p:txBody>
      </p:sp>
    </p:spTree>
    <p:extLst>
      <p:ext uri="{BB962C8B-B14F-4D97-AF65-F5344CB8AC3E}">
        <p14:creationId xmlns:p14="http://schemas.microsoft.com/office/powerpoint/2010/main" val="2959395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ED74EAB4-7671-4681-AB0A-5B0CDCC1314F}" type="datetime1">
              <a:rPr lang="tr-TR" smtClean="0">
                <a:solidFill>
                  <a:prstClr val="black">
                    <a:tint val="75000"/>
                  </a:prstClr>
                </a:solidFill>
              </a:rPr>
              <a:pPr/>
              <a:t>09.08.2016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55718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7EA05B9-66C5-4C46-9B25-CE74C14E8583}" type="datetime1">
              <a:rPr lang="tr-TR" smtClean="0">
                <a:solidFill>
                  <a:prstClr val="black">
                    <a:tint val="75000"/>
                  </a:prstClr>
                </a:solidFill>
              </a:rPr>
              <a:pPr/>
              <a:t>09.08.2016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1683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826B6DE-A92F-42E2-B850-0F4562284BE8}" type="datetime1">
              <a:rPr lang="tr-TR" smtClean="0">
                <a:solidFill>
                  <a:prstClr val="black">
                    <a:tint val="75000"/>
                  </a:prstClr>
                </a:solidFill>
              </a:rPr>
              <a:pPr/>
              <a:t>09.08.2016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4178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6"/>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46"/>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41911EE-D7F6-48C5-A6E6-28679FC4D606}" type="datetime1">
              <a:rPr lang="tr-TR" smtClean="0">
                <a:solidFill>
                  <a:prstClr val="black">
                    <a:tint val="75000"/>
                  </a:prstClr>
                </a:solidFill>
              </a:rPr>
              <a:pPr/>
              <a:t>09.08.2016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0906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6"/>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661FE70-6309-4334-BCC2-7C92E65A68B7}" type="datetimeFigureOut">
              <a:rPr lang="tr-TR" smtClean="0"/>
              <a:pPr/>
              <a:t>09.08.2016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E90D1B1-2372-4AD2-B2EA-F248C8F5C6D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1FE70-6309-4334-BCC2-7C92E65A68B7}" type="datetimeFigureOut">
              <a:rPr lang="tr-TR" smtClean="0"/>
              <a:pPr/>
              <a:t>09.08.2016</a:t>
            </a:fld>
            <a:endParaRPr lang="tr-TR"/>
          </a:p>
        </p:txBody>
      </p:sp>
      <p:sp>
        <p:nvSpPr>
          <p:cNvPr id="5" name="4 Altbilgi Yer Tutucusu"/>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0D1B1-2372-4AD2-B2EA-F248C8F5C6D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C659B-F718-4ABE-B381-00E35B6EF1E9}" type="datetime1">
              <a:rPr lang="tr-TR" smtClean="0">
                <a:solidFill>
                  <a:prstClr val="black">
                    <a:tint val="75000"/>
                  </a:prstClr>
                </a:solidFill>
              </a:rPr>
              <a:pPr/>
              <a:t>09.08.2016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0D1B1-2372-4AD2-B2EA-F248C8F5C6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1587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kopokuyor.kop.gov.t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kopokuyor.kop.gov.tr/"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kop.gov.tr/" TargetMode="External"/><Relationship Id="rId2" Type="http://schemas.openxmlformats.org/officeDocument/2006/relationships/hyperlink" Target="http://kopokuyor.kop.gov.tr/"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1" y="-14781"/>
            <a:ext cx="9453879" cy="6872781"/>
          </a:xfrm>
          <a:prstGeom prst="rect">
            <a:avLst/>
          </a:prstGeom>
        </p:spPr>
      </p:pic>
      <p:sp>
        <p:nvSpPr>
          <p:cNvPr id="3" name="Metin kutusu 2"/>
          <p:cNvSpPr txBox="1"/>
          <p:nvPr/>
        </p:nvSpPr>
        <p:spPr>
          <a:xfrm>
            <a:off x="910006" y="2636912"/>
            <a:ext cx="7416824" cy="830997"/>
          </a:xfrm>
          <a:prstGeom prst="rect">
            <a:avLst/>
          </a:prstGeom>
          <a:noFill/>
          <a:ln>
            <a:noFill/>
          </a:ln>
        </p:spPr>
        <p:txBody>
          <a:bodyPr wrap="square">
            <a:spAutoFit/>
          </a:bodyPr>
          <a:lstStyle>
            <a:defPPr>
              <a:defRPr lang="tr-TR"/>
            </a:defPPr>
            <a:lvl1pPr algn="ctr">
              <a:defRPr sz="2500" b="1">
                <a:solidFill>
                  <a:srgbClr val="558ED5"/>
                </a:solidFill>
                <a:ea typeface="MS PGothic" panose="020B0600070205080204" pitchFamily="34" charset="-128"/>
              </a:defRPr>
            </a:lvl1pPr>
            <a:lvl2pPr marL="742950" indent="-285750">
              <a:defRPr>
                <a:latin typeface="Calibri" panose="020F0502020204030204" pitchFamily="34" charset="0"/>
                <a:ea typeface="MS PGothic" panose="020B0600070205080204" pitchFamily="34" charset="-128"/>
              </a:defRPr>
            </a:lvl2pPr>
            <a:lvl3pPr marL="1143000" indent="-228600">
              <a:defRPr>
                <a:latin typeface="Calibri" panose="020F0502020204030204" pitchFamily="34" charset="0"/>
                <a:ea typeface="MS PGothic" panose="020B0600070205080204" pitchFamily="34" charset="-128"/>
              </a:defRPr>
            </a:lvl3pPr>
            <a:lvl4pPr marL="1600200" indent="-228600">
              <a:defRPr>
                <a:latin typeface="Calibri" panose="020F0502020204030204" pitchFamily="34" charset="0"/>
                <a:ea typeface="MS PGothic" panose="020B0600070205080204" pitchFamily="34" charset="-128"/>
              </a:defRPr>
            </a:lvl4pPr>
            <a:lvl5pPr marL="2057400" indent="-228600">
              <a:defRPr>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latin typeface="Calibri" panose="020F0502020204030204" pitchFamily="34" charset="0"/>
                <a:ea typeface="MS PGothic" panose="020B0600070205080204" pitchFamily="34" charset="-128"/>
              </a:defRPr>
            </a:lvl9pPr>
          </a:lstStyle>
          <a:p>
            <a:r>
              <a:rPr lang="tr-TR" sz="2400" dirty="0">
                <a:solidFill>
                  <a:srgbClr val="0070C0"/>
                </a:solidFill>
              </a:rPr>
              <a:t>KOP Bölgesi’nde Okuma Alışkanlığı ve Kültürünün Artırılması </a:t>
            </a:r>
            <a:r>
              <a:rPr lang="tr-TR" sz="2400" dirty="0" smtClean="0">
                <a:solidFill>
                  <a:srgbClr val="0070C0"/>
                </a:solidFill>
              </a:rPr>
              <a:t>«KOP </a:t>
            </a:r>
            <a:r>
              <a:rPr lang="tr-TR" sz="2400" dirty="0">
                <a:solidFill>
                  <a:srgbClr val="0070C0"/>
                </a:solidFill>
              </a:rPr>
              <a:t>OKUYOR </a:t>
            </a:r>
            <a:r>
              <a:rPr lang="tr-TR" sz="2400" dirty="0" smtClean="0">
                <a:solidFill>
                  <a:srgbClr val="0070C0"/>
                </a:solidFill>
              </a:rPr>
              <a:t>PROJESİ» Tanıtım Sunusu</a:t>
            </a:r>
            <a:endParaRPr lang="tr-TR" sz="2400" dirty="0">
              <a:solidFill>
                <a:srgbClr val="0070C0"/>
              </a:solidFill>
            </a:endParaRPr>
          </a:p>
        </p:txBody>
      </p:sp>
      <p:sp>
        <p:nvSpPr>
          <p:cNvPr id="4" name="Slayt Numarası Yer Tutucusu 3"/>
          <p:cNvSpPr>
            <a:spLocks noGrp="1"/>
          </p:cNvSpPr>
          <p:nvPr>
            <p:ph type="sldNum" sz="quarter" idx="12"/>
          </p:nvPr>
        </p:nvSpPr>
        <p:spPr/>
        <p:txBody>
          <a:bodyPr/>
          <a:lstStyle/>
          <a:p>
            <a:fld id="{6E90D1B1-2372-4AD2-B2EA-F248C8F5C6D3}" type="slidenum">
              <a:rPr lang="tr-TR" smtClean="0">
                <a:solidFill>
                  <a:prstClr val="black">
                    <a:tint val="75000"/>
                  </a:prstClr>
                </a:solidFill>
              </a:rPr>
              <a:pPr/>
              <a:t>1</a:t>
            </a:fld>
            <a:endParaRPr lang="tr-TR" dirty="0">
              <a:solidFill>
                <a:prstClr val="black">
                  <a:tint val="75000"/>
                </a:prstClr>
              </a:solidFill>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6580" t="13338" r="6235" b="19973"/>
          <a:stretch/>
        </p:blipFill>
        <p:spPr>
          <a:xfrm>
            <a:off x="2642585" y="3933056"/>
            <a:ext cx="3951666" cy="1152128"/>
          </a:xfrm>
          <a:prstGeom prst="rect">
            <a:avLst/>
          </a:prstGeom>
        </p:spPr>
      </p:pic>
    </p:spTree>
    <p:extLst>
      <p:ext uri="{BB962C8B-B14F-4D97-AF65-F5344CB8AC3E}">
        <p14:creationId xmlns:p14="http://schemas.microsoft.com/office/powerpoint/2010/main" val="3097377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916832"/>
            <a:ext cx="8136904" cy="3273973"/>
          </a:xfrm>
          <a:prstGeom prst="rect">
            <a:avLst/>
          </a:prstGeom>
        </p:spPr>
        <p:txBody>
          <a:bodyPr wrap="square">
            <a:spAutoFit/>
          </a:bodyPr>
          <a:lstStyle/>
          <a:p>
            <a:pPr algn="just">
              <a:lnSpc>
                <a:spcPct val="107000"/>
              </a:lnSpc>
              <a:spcBef>
                <a:spcPts val="1000"/>
              </a:spcBef>
              <a:spcAft>
                <a:spcPts val="0"/>
              </a:spcAft>
            </a:pPr>
            <a:r>
              <a:rPr lang="tr-TR" sz="2800" b="1" dirty="0">
                <a:solidFill>
                  <a:srgbClr val="00446A"/>
                </a:solidFill>
              </a:rPr>
              <a:t>Proje Bütçesi Limitleri</a:t>
            </a:r>
          </a:p>
          <a:p>
            <a:pPr algn="just">
              <a:lnSpc>
                <a:spcPct val="107000"/>
              </a:lnSpc>
              <a:spcAft>
                <a:spcPts val="800"/>
              </a:spcAft>
              <a:tabLst>
                <a:tab pos="180340" algn="l"/>
              </a:tabLst>
            </a:pPr>
            <a:r>
              <a:rPr lang="tr-TR" dirty="0"/>
              <a:t> </a:t>
            </a:r>
          </a:p>
          <a:p>
            <a:pPr marL="285750" indent="-285750" algn="just">
              <a:lnSpc>
                <a:spcPct val="115000"/>
              </a:lnSpc>
              <a:spcAft>
                <a:spcPts val="800"/>
              </a:spcAft>
              <a:buFont typeface="Arial" panose="020B0604020202020204" pitchFamily="34" charset="0"/>
              <a:buChar char="•"/>
              <a:tabLst>
                <a:tab pos="180340" algn="l"/>
              </a:tabLst>
            </a:pPr>
            <a:r>
              <a:rPr lang="tr-TR" b="1" dirty="0" smtClean="0"/>
              <a:t>Asgari </a:t>
            </a:r>
            <a:r>
              <a:rPr lang="tr-TR" b="1" dirty="0"/>
              <a:t>tutar: 5.000 TL (Beş Bin Türk Lirası</a:t>
            </a:r>
            <a:r>
              <a:rPr lang="tr-TR" b="1" dirty="0" smtClean="0"/>
              <a:t>)</a:t>
            </a:r>
            <a:endParaRPr lang="tr-TR" b="1" dirty="0"/>
          </a:p>
          <a:p>
            <a:pPr marL="285750" indent="-285750" algn="just">
              <a:lnSpc>
                <a:spcPct val="115000"/>
              </a:lnSpc>
              <a:spcAft>
                <a:spcPts val="800"/>
              </a:spcAft>
              <a:buFont typeface="Arial" panose="020B0604020202020204" pitchFamily="34" charset="0"/>
              <a:buChar char="•"/>
              <a:tabLst>
                <a:tab pos="180340" algn="l"/>
              </a:tabLst>
            </a:pPr>
            <a:r>
              <a:rPr lang="tr-TR" b="1" dirty="0"/>
              <a:t>Azami tutar: 50.000 TL (Elli Bin Türk Lirası</a:t>
            </a:r>
            <a:r>
              <a:rPr lang="tr-TR" b="1" dirty="0" smtClean="0"/>
              <a:t>)</a:t>
            </a:r>
          </a:p>
          <a:p>
            <a:pPr algn="just">
              <a:lnSpc>
                <a:spcPct val="115000"/>
              </a:lnSpc>
              <a:spcAft>
                <a:spcPts val="800"/>
              </a:spcAft>
              <a:tabLst>
                <a:tab pos="180340" algn="l"/>
              </a:tabLst>
            </a:pPr>
            <a:endParaRPr lang="tr-TR" dirty="0"/>
          </a:p>
          <a:p>
            <a:pPr marL="285750" indent="-285750" algn="just">
              <a:lnSpc>
                <a:spcPct val="115000"/>
              </a:lnSpc>
              <a:spcAft>
                <a:spcPts val="800"/>
              </a:spcAft>
              <a:buFont typeface="Arial" panose="020B0604020202020204" pitchFamily="34" charset="0"/>
              <a:buChar char="•"/>
              <a:tabLst>
                <a:tab pos="180340" algn="l"/>
              </a:tabLst>
            </a:pPr>
            <a:r>
              <a:rPr lang="tr-TR" dirty="0"/>
              <a:t>Proje bütçeleri katma değer vergisi (KDV) dâhil hazırlanır ve teklif edilir.</a:t>
            </a:r>
          </a:p>
          <a:p>
            <a:pPr marL="285750" indent="-285750" algn="just">
              <a:lnSpc>
                <a:spcPct val="115000"/>
              </a:lnSpc>
              <a:spcAft>
                <a:spcPts val="800"/>
              </a:spcAft>
              <a:buFont typeface="Arial" panose="020B0604020202020204" pitchFamily="34" charset="0"/>
              <a:buChar char="•"/>
              <a:tabLst>
                <a:tab pos="180340" algn="l"/>
              </a:tabLst>
            </a:pPr>
            <a:r>
              <a:rPr lang="tr-TR" dirty="0"/>
              <a:t>İdare, bu program için ayırdığı kaynakları kısmen veya tamamen kullandırmama hakkını saklı tutar.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185767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052736"/>
            <a:ext cx="8496944" cy="4533292"/>
          </a:xfrm>
          <a:prstGeom prst="rect">
            <a:avLst/>
          </a:prstGeom>
        </p:spPr>
        <p:txBody>
          <a:bodyPr wrap="square">
            <a:spAutoFit/>
          </a:bodyPr>
          <a:lstStyle/>
          <a:p>
            <a:pPr algn="just">
              <a:lnSpc>
                <a:spcPct val="107000"/>
              </a:lnSpc>
              <a:spcBef>
                <a:spcPts val="1000"/>
              </a:spcBef>
            </a:pPr>
            <a:endParaRPr lang="tr-TR" sz="2800" b="1" dirty="0" smtClean="0">
              <a:solidFill>
                <a:srgbClr val="00446A"/>
              </a:solidFill>
            </a:endParaRPr>
          </a:p>
          <a:p>
            <a:pPr algn="just">
              <a:lnSpc>
                <a:spcPct val="107000"/>
              </a:lnSpc>
              <a:spcBef>
                <a:spcPts val="1000"/>
              </a:spcBef>
            </a:pPr>
            <a:r>
              <a:rPr lang="tr-TR" sz="2800" b="1" dirty="0" smtClean="0">
                <a:solidFill>
                  <a:srgbClr val="00446A"/>
                </a:solidFill>
              </a:rPr>
              <a:t>Ödemeler </a:t>
            </a:r>
          </a:p>
          <a:p>
            <a:pPr marL="285750" indent="-285750" algn="just">
              <a:lnSpc>
                <a:spcPct val="115000"/>
              </a:lnSpc>
              <a:spcAft>
                <a:spcPts val="800"/>
              </a:spcAft>
              <a:buFont typeface="Arial" panose="020B0604020202020204" pitchFamily="34" charset="0"/>
              <a:buChar char="•"/>
              <a:tabLst>
                <a:tab pos="180340" algn="l"/>
              </a:tabLst>
            </a:pPr>
            <a:r>
              <a:rPr lang="tr-TR" dirty="0" smtClean="0"/>
              <a:t>Protokolün </a:t>
            </a:r>
            <a:r>
              <a:rPr lang="tr-TR" dirty="0"/>
              <a:t>imza edilmesinin ardından İdare tarafından protokol ödeneğinin  %10’una tekabül eden kısmı yürütücü kuruluşun ihaleye çıkabilmesi amacıyla protokolde belirtilen </a:t>
            </a:r>
            <a:r>
              <a:rPr lang="tr-TR" b="1" dirty="0"/>
              <a:t>proje banka hesabına </a:t>
            </a:r>
            <a:r>
              <a:rPr lang="tr-TR" dirty="0"/>
              <a:t>aktarılır. Ödemeler, yürütücü kuruluş tarafından işin tamamının veya belirli bir kısmının gerçekleştirildiğine dair harcama belgelerinin İdare’ye sunulması ile gerçekleştirilir. </a:t>
            </a:r>
          </a:p>
          <a:p>
            <a:pPr marL="285750" indent="-285750" algn="just">
              <a:lnSpc>
                <a:spcPct val="115000"/>
              </a:lnSpc>
              <a:spcAft>
                <a:spcPts val="800"/>
              </a:spcAft>
              <a:buFont typeface="Arial" panose="020B0604020202020204" pitchFamily="34" charset="0"/>
              <a:buChar char="•"/>
              <a:tabLst>
                <a:tab pos="180340" algn="l"/>
              </a:tabLst>
            </a:pPr>
            <a:r>
              <a:rPr lang="tr-TR" dirty="0"/>
              <a:t>Eş finansman katkısı yer alan projelerde, eş finansman bedeli ve İdare tarafından proje için gönderilen proje ödeneğinin yüzde 10’luk kısmı, ilk </a:t>
            </a:r>
            <a:r>
              <a:rPr lang="tr-TR" dirty="0" err="1"/>
              <a:t>hakediş</a:t>
            </a:r>
            <a:r>
              <a:rPr lang="tr-TR" dirty="0"/>
              <a:t> tutarından itibaren mahsup </a:t>
            </a:r>
            <a:r>
              <a:rPr lang="tr-TR" dirty="0" smtClean="0"/>
              <a:t>edilecektir.</a:t>
            </a:r>
          </a:p>
          <a:p>
            <a:pPr algn="just">
              <a:lnSpc>
                <a:spcPct val="115000"/>
              </a:lnSpc>
              <a:spcAft>
                <a:spcPts val="800"/>
              </a:spcAft>
              <a:tabLst>
                <a:tab pos="180340" algn="l"/>
              </a:tabLst>
            </a:pPr>
            <a:r>
              <a:rPr lang="tr-TR" dirty="0" smtClean="0"/>
              <a:t>*** Proje </a:t>
            </a:r>
            <a:r>
              <a:rPr lang="tr-TR" dirty="0"/>
              <a:t>ortaklarına ait ödemelerde İdare’nin herhangi bir sorumluluğu yoktur. Ödemeler sadece proje sahibine </a:t>
            </a:r>
            <a:r>
              <a:rPr lang="tr-TR" dirty="0" smtClean="0"/>
              <a:t>yapılacaktır.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521171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617" y="1700808"/>
            <a:ext cx="8496944" cy="3604833"/>
          </a:xfrm>
          <a:prstGeom prst="rect">
            <a:avLst/>
          </a:prstGeom>
        </p:spPr>
        <p:txBody>
          <a:bodyPr wrap="square">
            <a:spAutoFit/>
          </a:bodyPr>
          <a:lstStyle/>
          <a:p>
            <a:pPr marL="0" lvl="2" algn="ctr" fontAlgn="t">
              <a:lnSpc>
                <a:spcPct val="107000"/>
              </a:lnSpc>
              <a:spcBef>
                <a:spcPts val="1000"/>
              </a:spcBef>
            </a:pPr>
            <a:r>
              <a:rPr lang="tr-TR" sz="2800" b="1" dirty="0">
                <a:solidFill>
                  <a:srgbClr val="00446A"/>
                </a:solidFill>
              </a:rPr>
              <a:t>Uygun Maliyetler </a:t>
            </a:r>
          </a:p>
          <a:p>
            <a:pPr marL="0" lvl="2" algn="just" fontAlgn="t">
              <a:lnSpc>
                <a:spcPct val="107000"/>
              </a:lnSpc>
              <a:spcBef>
                <a:spcPts val="1000"/>
              </a:spcBef>
            </a:pPr>
            <a:r>
              <a:rPr lang="tr-TR" sz="2400" b="1" dirty="0">
                <a:solidFill>
                  <a:srgbClr val="00446A"/>
                </a:solidFill>
              </a:rPr>
              <a:t>Uygun Doğrudan Maliyetler: </a:t>
            </a:r>
          </a:p>
          <a:p>
            <a:endParaRPr lang="tr-TR" dirty="0" smtClean="0"/>
          </a:p>
          <a:p>
            <a:pPr algn="just"/>
            <a:r>
              <a:rPr lang="tr-TR" dirty="0"/>
              <a:t>Uygun doğrudan maliyetler, projenin yürütülmesi için gerekli olan, başvuru sahibi veya ortağı tarafından gerçekleştirilen ve gerçek tutarlar üzerinden hesaplanan maliyetlerdir: </a:t>
            </a:r>
          </a:p>
          <a:p>
            <a:pPr lvl="0" algn="just" fontAlgn="t"/>
            <a:r>
              <a:rPr lang="tr-TR" dirty="0"/>
              <a:t>Personel giderleri, mesleki eğitim kursiyerlerine yapılacak ödemeler (Kamu görevlilerine 6682 sayılı 2016 yılı Merkezi Yönetim Bütçe Kanununun, 657 sayılı Devlet Memurları Kanununun ve kamu personelinin tabi olduğu diğer mevzuatın ilgili hükümleri dışında herhangi bir ödeme yapılmayacaktır.)</a:t>
            </a:r>
          </a:p>
          <a:p>
            <a:pPr lvl="0" fontAlgn="t"/>
            <a:endParaRPr lang="tr-TR" sz="1600" dirty="0"/>
          </a:p>
          <a:p>
            <a:pPr fontAlgn="t"/>
            <a:r>
              <a:rPr lang="tr-TR" dirty="0"/>
              <a:t> </a:t>
            </a:r>
            <a:endParaRPr lang="tr-TR" sz="1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824099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052736"/>
            <a:ext cx="9036496" cy="5689634"/>
          </a:xfrm>
          <a:prstGeom prst="rect">
            <a:avLst/>
          </a:prstGeom>
        </p:spPr>
        <p:txBody>
          <a:bodyPr wrap="square">
            <a:spAutoFit/>
          </a:bodyPr>
          <a:lstStyle/>
          <a:p>
            <a:pPr marL="0" lvl="2" algn="just" fontAlgn="t">
              <a:lnSpc>
                <a:spcPct val="107000"/>
              </a:lnSpc>
              <a:spcBef>
                <a:spcPts val="1000"/>
              </a:spcBef>
            </a:pPr>
            <a:r>
              <a:rPr lang="tr-TR" sz="2800" b="1" dirty="0">
                <a:solidFill>
                  <a:srgbClr val="00446A"/>
                </a:solidFill>
              </a:rPr>
              <a:t>Uygun Doğrudan Maliyetler: </a:t>
            </a:r>
          </a:p>
          <a:p>
            <a:pPr lvl="0" fontAlgn="t"/>
            <a:endParaRPr lang="tr-TR" dirty="0" smtClean="0"/>
          </a:p>
          <a:p>
            <a:pPr marL="342900" lvl="0" indent="-342900" algn="just" fontAlgn="t">
              <a:lnSpc>
                <a:spcPct val="115000"/>
              </a:lnSpc>
              <a:spcAft>
                <a:spcPts val="800"/>
              </a:spcAft>
              <a:buFont typeface="Symbol" panose="05050102010706020507" pitchFamily="18" charset="2"/>
              <a:buChar char=""/>
              <a:tabLst>
                <a:tab pos="180340" algn="l"/>
              </a:tabLst>
            </a:pPr>
            <a:r>
              <a:rPr lang="tr-TR" dirty="0"/>
              <a:t>Proje kapsamında iş akdi yaptığı personelin maaş ve ücretleri sosyal sigorta primleri ve ilgili diğer maliyetler,</a:t>
            </a:r>
          </a:p>
          <a:p>
            <a:pPr marL="342900" lvl="0" indent="-342900" algn="just" fontAlgn="t">
              <a:lnSpc>
                <a:spcPct val="115000"/>
              </a:lnSpc>
              <a:spcAft>
                <a:spcPts val="800"/>
              </a:spcAft>
              <a:buFont typeface="Symbol" panose="05050102010706020507" pitchFamily="18" charset="2"/>
              <a:buChar char=""/>
              <a:tabLst>
                <a:tab pos="180340" algn="l"/>
              </a:tabLst>
            </a:pPr>
            <a:r>
              <a:rPr lang="tr-TR" dirty="0"/>
              <a:t>Yurtiçi Yolculuk giderleri, </a:t>
            </a:r>
          </a:p>
          <a:p>
            <a:pPr marL="342900" lvl="0" indent="-342900" algn="just" fontAlgn="t">
              <a:lnSpc>
                <a:spcPct val="115000"/>
              </a:lnSpc>
              <a:spcAft>
                <a:spcPts val="800"/>
              </a:spcAft>
              <a:buFont typeface="Symbol" panose="05050102010706020507" pitchFamily="18" charset="2"/>
              <a:buChar char=""/>
              <a:tabLst>
                <a:tab pos="180340" algn="l"/>
              </a:tabLst>
            </a:pPr>
            <a:r>
              <a:rPr lang="tr-TR" dirty="0"/>
              <a:t>Gündelik giderler (Maliye Bakanlığı’nın her yıl için belirlediği “harcırah kanunu uyarınca verilecek gündelik ve tazminat tutarlarını gösterir cetvel” de yer alan memur ve hizmetliler başlığı altında, “aylık/kadro derecesi 1-4 olanlar” için öngörülen tutarın üç katını aşmayacak şekilde belirlenmelidir. Kamu görevlilerine yapılacak gündelik ödemeleri 6682 sayılı 2016 yılı Merkezi Yönetim Bütçe Kanununun ilgili hükümleri çerçevesinde olacaktır),</a:t>
            </a:r>
          </a:p>
          <a:p>
            <a:pPr marL="342900" lvl="0" indent="-342900" algn="just" fontAlgn="t">
              <a:lnSpc>
                <a:spcPct val="115000"/>
              </a:lnSpc>
              <a:spcAft>
                <a:spcPts val="800"/>
              </a:spcAft>
              <a:buFont typeface="Symbol" panose="05050102010706020507" pitchFamily="18" charset="2"/>
              <a:buChar char=""/>
              <a:tabLst>
                <a:tab pos="180340" algn="l"/>
              </a:tabLst>
            </a:pPr>
            <a:r>
              <a:rPr lang="tr-TR" dirty="0"/>
              <a:t>Ekipman ve hizmet satın alma maliyetleri,</a:t>
            </a:r>
          </a:p>
          <a:p>
            <a:pPr marL="342900" lvl="0" indent="-342900" algn="just" fontAlgn="t">
              <a:lnSpc>
                <a:spcPct val="115000"/>
              </a:lnSpc>
              <a:spcAft>
                <a:spcPts val="800"/>
              </a:spcAft>
              <a:buFont typeface="Symbol" panose="05050102010706020507" pitchFamily="18" charset="2"/>
              <a:buChar char=""/>
              <a:tabLst>
                <a:tab pos="180340" algn="l"/>
              </a:tabLst>
            </a:pPr>
            <a:r>
              <a:rPr lang="tr-TR" dirty="0"/>
              <a:t>Taşeron maliyetleri (yayın basım, etkinlik organizasyonu vb.),</a:t>
            </a:r>
          </a:p>
          <a:p>
            <a:pPr marL="342900" lvl="0" indent="-342900" algn="just" fontAlgn="t">
              <a:lnSpc>
                <a:spcPct val="115000"/>
              </a:lnSpc>
              <a:spcAft>
                <a:spcPts val="800"/>
              </a:spcAft>
              <a:buFont typeface="Symbol" panose="05050102010706020507" pitchFamily="18" charset="2"/>
              <a:buChar char=""/>
              <a:tabLst>
                <a:tab pos="180340" algn="l"/>
              </a:tabLst>
            </a:pPr>
            <a:r>
              <a:rPr lang="tr-TR" dirty="0"/>
              <a:t>Mali hizmet giderleri (özellikle havale, sigorta, banka, işveren SGK payı vb.),</a:t>
            </a:r>
          </a:p>
          <a:p>
            <a:pPr marL="342900" lvl="0" indent="-342900" algn="just" fontAlgn="t">
              <a:lnSpc>
                <a:spcPct val="115000"/>
              </a:lnSpc>
              <a:spcAft>
                <a:spcPts val="800"/>
              </a:spcAft>
              <a:buFont typeface="Symbol" panose="05050102010706020507" pitchFamily="18" charset="2"/>
              <a:buChar char=""/>
              <a:tabLst>
                <a:tab pos="180340" algn="l"/>
              </a:tabLst>
            </a:pPr>
            <a:r>
              <a:rPr lang="tr-TR" dirty="0"/>
              <a:t>Proje bütçesinin %10’unu aşmayan görünürlük giderleri,</a:t>
            </a:r>
          </a:p>
          <a:p>
            <a:pPr marL="342900" lvl="0" indent="-342900" algn="just" fontAlgn="t">
              <a:lnSpc>
                <a:spcPct val="115000"/>
              </a:lnSpc>
              <a:spcAft>
                <a:spcPts val="800"/>
              </a:spcAft>
              <a:buFont typeface="Symbol" panose="05050102010706020507" pitchFamily="18" charset="2"/>
              <a:buChar char=""/>
              <a:tabLst>
                <a:tab pos="180340" algn="l"/>
              </a:tabLst>
            </a:pPr>
            <a:r>
              <a:rPr lang="tr-TR" dirty="0"/>
              <a:t>Proje bütçesinin %10’unu aşmayan il içi ve il dışı kaynaştırma etkinliği giderleridir</a:t>
            </a:r>
            <a:r>
              <a:rPr lang="tr-TR" dirty="0" smtClean="0"/>
              <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531635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617" y="1556792"/>
            <a:ext cx="8496944" cy="2104550"/>
          </a:xfrm>
          <a:prstGeom prst="rect">
            <a:avLst/>
          </a:prstGeom>
        </p:spPr>
        <p:txBody>
          <a:bodyPr wrap="square">
            <a:spAutoFit/>
          </a:bodyPr>
          <a:lstStyle/>
          <a:p>
            <a:pPr marL="0" lvl="2" algn="just">
              <a:lnSpc>
                <a:spcPct val="107000"/>
              </a:lnSpc>
              <a:spcBef>
                <a:spcPts val="1000"/>
              </a:spcBef>
            </a:pPr>
            <a:r>
              <a:rPr lang="tr-TR" sz="2800" b="1" dirty="0">
                <a:solidFill>
                  <a:srgbClr val="00446A"/>
                </a:solidFill>
              </a:rPr>
              <a:t>Uygun Dolaylı Maliyetler:</a:t>
            </a:r>
          </a:p>
          <a:p>
            <a:endParaRPr lang="tr-TR" dirty="0" smtClean="0"/>
          </a:p>
          <a:p>
            <a:pPr marL="342900" indent="-342900" algn="just">
              <a:lnSpc>
                <a:spcPct val="115000"/>
              </a:lnSpc>
              <a:spcAft>
                <a:spcPts val="800"/>
              </a:spcAft>
              <a:buFont typeface="Symbol" panose="05050102010706020507" pitchFamily="18" charset="2"/>
              <a:buChar char=""/>
              <a:tabLst>
                <a:tab pos="180340" algn="l"/>
              </a:tabLst>
            </a:pPr>
            <a:r>
              <a:rPr lang="tr-TR" dirty="0"/>
              <a:t>Uygun dolaylı maliyetler, başka bir bütçe kalemi altında verilen maliyetleri içermeyen ve genel idari giderleri (elektrik, su, ısınma maliyetleri vb.) karşılamak üzere projenin toplam uygun maliyetlerinin %5’ini aşmayacak şekilde belirlenmiş olan götürü tutardır.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011139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4645" y="1484784"/>
            <a:ext cx="7992888" cy="4943661"/>
          </a:xfrm>
          <a:prstGeom prst="rect">
            <a:avLst/>
          </a:prstGeom>
        </p:spPr>
        <p:txBody>
          <a:bodyPr wrap="square">
            <a:spAutoFit/>
          </a:bodyPr>
          <a:lstStyle/>
          <a:p>
            <a:pPr marL="0" lvl="2" algn="just">
              <a:lnSpc>
                <a:spcPct val="107000"/>
              </a:lnSpc>
              <a:spcBef>
                <a:spcPts val="1000"/>
              </a:spcBef>
              <a:spcAft>
                <a:spcPts val="0"/>
              </a:spcAft>
            </a:pPr>
            <a:r>
              <a:rPr lang="tr-TR" sz="2800" b="1" dirty="0">
                <a:solidFill>
                  <a:srgbClr val="00446A"/>
                </a:solidFill>
              </a:rPr>
              <a:t>Uygun Olmayan Faaliyetler ve </a:t>
            </a:r>
            <a:r>
              <a:rPr lang="tr-TR" sz="2800" b="1" dirty="0" smtClean="0">
                <a:solidFill>
                  <a:srgbClr val="00446A"/>
                </a:solidFill>
              </a:rPr>
              <a:t>Projeler</a:t>
            </a:r>
          </a:p>
          <a:p>
            <a:pPr marL="0" lvl="2" algn="just">
              <a:lnSpc>
                <a:spcPct val="107000"/>
              </a:lnSpc>
              <a:spcBef>
                <a:spcPts val="1000"/>
              </a:spcBef>
              <a:spcAft>
                <a:spcPts val="0"/>
              </a:spcAft>
            </a:pPr>
            <a:endParaRPr lang="tr-TR" sz="2800" b="1" dirty="0" smtClean="0">
              <a:solidFill>
                <a:srgbClr val="00446A"/>
              </a:solidFill>
            </a:endParaRPr>
          </a:p>
          <a:p>
            <a:pPr marL="342900" indent="-342900" algn="just">
              <a:lnSpc>
                <a:spcPct val="115000"/>
              </a:lnSpc>
              <a:spcAft>
                <a:spcPts val="800"/>
              </a:spcAft>
              <a:buFont typeface="Symbol" panose="05050102010706020507" pitchFamily="18" charset="2"/>
              <a:buChar char=""/>
              <a:tabLst>
                <a:tab pos="180340" algn="l"/>
              </a:tabLst>
            </a:pPr>
            <a:r>
              <a:rPr lang="tr-TR" dirty="0" smtClean="0"/>
              <a:t>Siyasi </a:t>
            </a:r>
            <a:r>
              <a:rPr lang="tr-TR" dirty="0"/>
              <a:t>veya etnik içerikli faaliyetler, </a:t>
            </a:r>
          </a:p>
          <a:p>
            <a:pPr marL="342900" indent="-342900" algn="just">
              <a:lnSpc>
                <a:spcPct val="115000"/>
              </a:lnSpc>
              <a:spcAft>
                <a:spcPts val="800"/>
              </a:spcAft>
              <a:buFont typeface="Symbol" panose="05050102010706020507" pitchFamily="18" charset="2"/>
              <a:buChar char=""/>
              <a:tabLst>
                <a:tab pos="180340" algn="l"/>
              </a:tabLst>
            </a:pPr>
            <a:r>
              <a:rPr lang="tr-TR" dirty="0"/>
              <a:t>Hukuka, kamu düzenine, genel sağlığa ve toplumun genel ahlak anlayışına aykırı faaliyetler, </a:t>
            </a:r>
          </a:p>
          <a:p>
            <a:pPr marL="342900" indent="-342900" algn="just">
              <a:lnSpc>
                <a:spcPct val="115000"/>
              </a:lnSpc>
              <a:spcAft>
                <a:spcPts val="800"/>
              </a:spcAft>
              <a:buFont typeface="Symbol" panose="05050102010706020507" pitchFamily="18" charset="2"/>
              <a:buChar char=""/>
              <a:tabLst>
                <a:tab pos="180340" algn="l"/>
              </a:tabLst>
            </a:pPr>
            <a:r>
              <a:rPr lang="tr-TR" dirty="0"/>
              <a:t>Bankacılık, sigortacılık, mali hizmetler, </a:t>
            </a:r>
          </a:p>
          <a:p>
            <a:pPr marL="342900" indent="-342900" algn="just">
              <a:lnSpc>
                <a:spcPct val="115000"/>
              </a:lnSpc>
              <a:spcAft>
                <a:spcPts val="800"/>
              </a:spcAft>
              <a:buFont typeface="Symbol" panose="05050102010706020507" pitchFamily="18" charset="2"/>
              <a:buChar char=""/>
              <a:tabLst>
                <a:tab pos="180340" algn="l"/>
              </a:tabLst>
            </a:pPr>
            <a:r>
              <a:rPr lang="tr-TR" dirty="0" err="1"/>
              <a:t>Çalıştaylar</a:t>
            </a:r>
            <a:r>
              <a:rPr lang="tr-TR" dirty="0"/>
              <a:t>, seminerler, konferanslar veya kongrelere katılım için bireysel sponsorluklar, </a:t>
            </a:r>
          </a:p>
          <a:p>
            <a:pPr marL="342900" indent="-342900" algn="just">
              <a:lnSpc>
                <a:spcPct val="115000"/>
              </a:lnSpc>
              <a:spcAft>
                <a:spcPts val="800"/>
              </a:spcAft>
              <a:buFont typeface="Symbol" panose="05050102010706020507" pitchFamily="18" charset="2"/>
              <a:buChar char=""/>
              <a:tabLst>
                <a:tab pos="180340" algn="l"/>
              </a:tabLst>
            </a:pPr>
            <a:r>
              <a:rPr lang="tr-TR" dirty="0"/>
              <a:t>Desteklerin, destek veya burs olarak tekrar dağıtılması,</a:t>
            </a:r>
          </a:p>
          <a:p>
            <a:pPr marL="342900" indent="-342900" algn="just">
              <a:lnSpc>
                <a:spcPct val="115000"/>
              </a:lnSpc>
              <a:spcAft>
                <a:spcPts val="800"/>
              </a:spcAft>
              <a:buFont typeface="Symbol" panose="05050102010706020507" pitchFamily="18" charset="2"/>
              <a:buChar char=""/>
              <a:tabLst>
                <a:tab pos="180340" algn="l"/>
              </a:tabLst>
            </a:pPr>
            <a:r>
              <a:rPr lang="tr-TR" dirty="0"/>
              <a:t>Akademik araştırma ve fizibilite çalışmaları, </a:t>
            </a:r>
          </a:p>
          <a:p>
            <a:pPr marL="342900" indent="-342900" algn="just">
              <a:lnSpc>
                <a:spcPct val="115000"/>
              </a:lnSpc>
              <a:spcAft>
                <a:spcPts val="800"/>
              </a:spcAft>
              <a:buFont typeface="Symbol" panose="05050102010706020507" pitchFamily="18" charset="2"/>
              <a:buChar char=""/>
              <a:tabLst>
                <a:tab pos="180340" algn="l"/>
              </a:tabLst>
            </a:pPr>
            <a:r>
              <a:rPr lang="tr-TR" dirty="0"/>
              <a:t>İdare ile protokol imzalanmadan önce başlatılan veya aynı faaliyet için diğer kaynaklardan finansmanı karşılanan projeler</a:t>
            </a:r>
            <a:r>
              <a:rPr lang="tr-TR" sz="1200" dirty="0">
                <a:solidFill>
                  <a:srgbClr val="000000"/>
                </a:solidFill>
                <a:latin typeface="Times New Roman" panose="02020603050405020304" pitchFamily="18" charset="0"/>
                <a:ea typeface="Calibri" panose="020F0502020204030204" pitchFamily="34" charset="0"/>
              </a:rPr>
              <a:t>. </a:t>
            </a:r>
            <a:endParaRPr lang="tr-TR" sz="1200" dirty="0">
              <a:solidFill>
                <a:srgbClr val="000000"/>
              </a:solidFill>
              <a:effectLst/>
              <a:latin typeface="Times New Roman" panose="02020603050405020304" pitchFamily="18" charset="0"/>
              <a:ea typeface="Calibri" panose="020F050202020403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231453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124744"/>
            <a:ext cx="8640960" cy="5136791"/>
          </a:xfrm>
          <a:prstGeom prst="rect">
            <a:avLst/>
          </a:prstGeom>
        </p:spPr>
        <p:txBody>
          <a:bodyPr wrap="square">
            <a:spAutoFit/>
          </a:bodyPr>
          <a:lstStyle/>
          <a:p>
            <a:pPr algn="just">
              <a:lnSpc>
                <a:spcPct val="115000"/>
              </a:lnSpc>
            </a:pPr>
            <a:r>
              <a:rPr lang="tr-TR" sz="2800" b="1" dirty="0" smtClean="0">
                <a:solidFill>
                  <a:srgbClr val="00446A"/>
                </a:solidFill>
              </a:rPr>
              <a:t>Projenin Süresi</a:t>
            </a:r>
            <a:endParaRPr lang="tr-TR" sz="2800" b="1" dirty="0">
              <a:solidFill>
                <a:srgbClr val="00446A"/>
              </a:solidFill>
            </a:endParaRPr>
          </a:p>
          <a:p>
            <a:pPr algn="just">
              <a:lnSpc>
                <a:spcPct val="115000"/>
              </a:lnSpc>
              <a:spcAft>
                <a:spcPts val="800"/>
              </a:spcAft>
            </a:pPr>
            <a:r>
              <a:rPr lang="tr-TR" dirty="0"/>
              <a:t>Azami proje süresi, proje protokolünün imzalandığı tarihten itibaren en fazla 9 aydır. Yıl içerisinde tamamlanamayacak projelerde KOP İdaresi Başkanlığının sermaye transferlerinin nasıl yapılacağını belirten usul ve esaslardaki hükümler uygulanır. </a:t>
            </a:r>
          </a:p>
          <a:p>
            <a:pPr algn="just">
              <a:lnSpc>
                <a:spcPct val="115000"/>
              </a:lnSpc>
              <a:spcAft>
                <a:spcPts val="1015"/>
              </a:spcAft>
            </a:pPr>
            <a:r>
              <a:rPr lang="tr-TR" dirty="0"/>
              <a:t>İdare, gerekli gördüğü takdirde projenin durdurulmasına karar verebilir. Projede uygulanan durdurma işlemlerinin toplam süresi 9 ayı geçemez. </a:t>
            </a:r>
          </a:p>
          <a:p>
            <a:pPr algn="just">
              <a:lnSpc>
                <a:spcPct val="115000"/>
              </a:lnSpc>
              <a:spcAft>
                <a:spcPts val="0"/>
              </a:spcAft>
            </a:pPr>
            <a:r>
              <a:rPr lang="tr-TR" dirty="0"/>
              <a:t>Projenin çeşitli nedenlerle öngörülen sürede tamamlanamaması durumunda proje yürütücüsü İdare’ye tamamlanamama nedenlerini yazılı olarak bildirerek projenin bitiş tarihinden geçerli olmak üzere İdare’nin uygun görmesi durumunda bir defaya mahsus olmak üzere, en fazla 3 ay ilave süre verilebilir.  </a:t>
            </a:r>
            <a:endParaRPr lang="tr-TR" dirty="0" smtClean="0"/>
          </a:p>
          <a:p>
            <a:pPr algn="just">
              <a:lnSpc>
                <a:spcPct val="115000"/>
              </a:lnSpc>
              <a:spcAft>
                <a:spcPts val="0"/>
              </a:spcAft>
            </a:pPr>
            <a:endParaRPr lang="tr-TR" dirty="0"/>
          </a:p>
          <a:p>
            <a:pPr algn="just">
              <a:lnSpc>
                <a:spcPct val="115000"/>
              </a:lnSpc>
              <a:spcAft>
                <a:spcPts val="0"/>
              </a:spcAft>
            </a:pPr>
            <a:r>
              <a:rPr lang="tr-TR" sz="2800" b="1" dirty="0" smtClean="0">
                <a:solidFill>
                  <a:srgbClr val="00446A"/>
                </a:solidFill>
              </a:rPr>
              <a:t>Projenin Yeri</a:t>
            </a:r>
            <a:endParaRPr lang="tr-TR" sz="2800" b="1" dirty="0">
              <a:solidFill>
                <a:srgbClr val="00446A"/>
              </a:solidFill>
            </a:endParaRPr>
          </a:p>
          <a:p>
            <a:pPr algn="just">
              <a:lnSpc>
                <a:spcPct val="115000"/>
              </a:lnSpc>
              <a:spcAft>
                <a:spcPts val="800"/>
              </a:spcAft>
            </a:pPr>
            <a:r>
              <a:rPr lang="tr-TR" dirty="0"/>
              <a:t>Projeler, İdarenin faaliyet gösterdiği illerde (Aksaray, Karaman, Konya, Nevşehir, Niğde ve Yozgat) gerçekleştirilmelidir.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47507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1412776"/>
            <a:ext cx="8496944" cy="3766544"/>
          </a:xfrm>
          <a:prstGeom prst="rect">
            <a:avLst/>
          </a:prstGeom>
        </p:spPr>
        <p:txBody>
          <a:bodyPr wrap="square">
            <a:spAutoFit/>
          </a:bodyPr>
          <a:lstStyle/>
          <a:p>
            <a:pPr marL="0" lvl="2" algn="just">
              <a:lnSpc>
                <a:spcPct val="107000"/>
              </a:lnSpc>
              <a:spcBef>
                <a:spcPts val="1000"/>
              </a:spcBef>
              <a:spcAft>
                <a:spcPts val="0"/>
              </a:spcAft>
            </a:pPr>
            <a:r>
              <a:rPr lang="tr-TR" sz="2800" b="1" dirty="0" smtClean="0">
                <a:solidFill>
                  <a:srgbClr val="00446A"/>
                </a:solidFill>
              </a:rPr>
              <a:t>Projelerin Değerlendirilmesi;</a:t>
            </a:r>
          </a:p>
          <a:p>
            <a:pPr marL="0" lvl="2" algn="just">
              <a:lnSpc>
                <a:spcPct val="107000"/>
              </a:lnSpc>
              <a:spcBef>
                <a:spcPts val="1000"/>
              </a:spcBef>
              <a:spcAft>
                <a:spcPts val="0"/>
              </a:spcAft>
            </a:pPr>
            <a:endParaRPr lang="tr-TR" sz="2800" b="1" dirty="0" smtClean="0">
              <a:solidFill>
                <a:srgbClr val="00446A"/>
              </a:solidFill>
            </a:endParaRPr>
          </a:p>
          <a:p>
            <a:pPr marL="0" lvl="2" algn="just">
              <a:lnSpc>
                <a:spcPct val="107000"/>
              </a:lnSpc>
              <a:spcBef>
                <a:spcPts val="1000"/>
              </a:spcBef>
              <a:spcAft>
                <a:spcPts val="0"/>
              </a:spcAft>
            </a:pPr>
            <a:r>
              <a:rPr lang="tr-TR" dirty="0" smtClean="0"/>
              <a:t>Projeler İdare </a:t>
            </a:r>
            <a:r>
              <a:rPr lang="tr-TR" dirty="0"/>
              <a:t>ve/veya Bakanlık tarafından, KOP Bölge Üniversiteleri ve ilgili kamu kurum ve kuruluşları personelinden seçilerek oluşturulan </a:t>
            </a:r>
            <a:r>
              <a:rPr lang="tr-TR" dirty="0" smtClean="0"/>
              <a:t>komisyon tarafından değerlendirilecektir.</a:t>
            </a:r>
            <a:endParaRPr lang="tr-TR" sz="2800" b="1" dirty="0">
              <a:solidFill>
                <a:srgbClr val="00446A"/>
              </a:solidFill>
            </a:endParaRPr>
          </a:p>
          <a:p>
            <a:pPr marL="0" lvl="2" algn="just">
              <a:lnSpc>
                <a:spcPct val="107000"/>
              </a:lnSpc>
              <a:spcBef>
                <a:spcPts val="1000"/>
              </a:spcBef>
            </a:pPr>
            <a:r>
              <a:rPr lang="tr-TR" dirty="0" smtClean="0"/>
              <a:t>Projeler son </a:t>
            </a:r>
            <a:r>
              <a:rPr lang="tr-TR" dirty="0"/>
              <a:t>başvuru tarihinden itibaren </a:t>
            </a:r>
            <a:r>
              <a:rPr lang="tr-TR" b="1" dirty="0"/>
              <a:t>en fazla 45 (</a:t>
            </a:r>
            <a:r>
              <a:rPr lang="tr-TR" b="1" dirty="0" err="1"/>
              <a:t>kırkbeş</a:t>
            </a:r>
            <a:r>
              <a:rPr lang="tr-TR" b="1" dirty="0"/>
              <a:t>) iş günü </a:t>
            </a:r>
            <a:r>
              <a:rPr lang="tr-TR" dirty="0"/>
              <a:t>içinde değerlendirilip İdare tarafından onaylanarak sonuçlar İdare’nin internet sitesinde ve </a:t>
            </a:r>
            <a:r>
              <a:rPr lang="tr-TR" u="sng" dirty="0">
                <a:hlinkClick r:id="rId2"/>
              </a:rPr>
              <a:t>http://kopokuyor.kop.gov.tr/</a:t>
            </a:r>
            <a:r>
              <a:rPr lang="tr-TR" dirty="0"/>
              <a:t> internet sayfasından ilan edilir. </a:t>
            </a:r>
          </a:p>
          <a:p>
            <a:pPr marL="0" lvl="2" algn="just">
              <a:lnSpc>
                <a:spcPct val="107000"/>
              </a:lnSpc>
              <a:spcBef>
                <a:spcPts val="1000"/>
              </a:spcBef>
              <a:spcAft>
                <a:spcPts val="0"/>
              </a:spcAft>
            </a:pPr>
            <a:endParaRPr lang="tr-TR" sz="2800" b="1" dirty="0">
              <a:solidFill>
                <a:srgbClr val="00446A"/>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121493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628800"/>
            <a:ext cx="7776864" cy="3662093"/>
          </a:xfrm>
          <a:prstGeom prst="rect">
            <a:avLst/>
          </a:prstGeom>
        </p:spPr>
        <p:txBody>
          <a:bodyPr wrap="square">
            <a:spAutoFit/>
          </a:bodyPr>
          <a:lstStyle/>
          <a:p>
            <a:pPr marL="0" lvl="2" algn="just">
              <a:lnSpc>
                <a:spcPct val="107000"/>
              </a:lnSpc>
              <a:spcBef>
                <a:spcPts val="1000"/>
              </a:spcBef>
            </a:pPr>
            <a:r>
              <a:rPr lang="tr-TR" sz="2800" b="1" dirty="0">
                <a:solidFill>
                  <a:srgbClr val="00446A"/>
                </a:solidFill>
              </a:rPr>
              <a:t>Ön İnceleme </a:t>
            </a:r>
          </a:p>
          <a:p>
            <a:endParaRPr lang="tr-TR" sz="1200" dirty="0" smtClean="0">
              <a:latin typeface="Times New Roman" panose="02020603050405020304" pitchFamily="18" charset="0"/>
              <a:ea typeface="Calibri" panose="020F0502020204030204" pitchFamily="34" charset="0"/>
            </a:endParaRPr>
          </a:p>
          <a:p>
            <a:r>
              <a:rPr lang="tr-TR" dirty="0"/>
              <a:t>Yalnızca zamanında teslim edilen projeler ön incelemeye alınır. Ön inceleme aşamasında idari kontrol ile uygunluk kontrolü yapılır</a:t>
            </a:r>
          </a:p>
          <a:p>
            <a:endParaRPr lang="tr-TR" sz="1200" dirty="0">
              <a:latin typeface="Times New Roman" panose="02020603050405020304" pitchFamily="18" charset="0"/>
            </a:endParaRPr>
          </a:p>
          <a:p>
            <a:pPr marL="0" lvl="2" algn="just">
              <a:lnSpc>
                <a:spcPct val="107000"/>
              </a:lnSpc>
              <a:spcBef>
                <a:spcPts val="1000"/>
              </a:spcBef>
            </a:pPr>
            <a:r>
              <a:rPr lang="tr-TR" sz="2400" b="1" dirty="0">
                <a:solidFill>
                  <a:srgbClr val="00446A"/>
                </a:solidFill>
              </a:rPr>
              <a:t>İdari Kontrol </a:t>
            </a:r>
          </a:p>
          <a:p>
            <a:r>
              <a:rPr lang="tr-TR" dirty="0"/>
              <a:t>Başvurular öncelikle şekli uygunluk açısından idari kontrole tabi tutulacaktır. İdari kontrolde, aşağıda yer alan İdari Kontrol Listesinde belirtilen kriterlerin yerine getirilip getirilmediği kontrol edilecektir. İstenilen bilgilerden herhangi biri eksik veya yanlış ise, proje teklifi yalnızca bu esasa dayanarak reddedilebilir ve proje teklifi bu noktadan sonra artık değerlendirilmeyecektir. </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032280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80728"/>
            <a:ext cx="5899174" cy="5817493"/>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259204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E90D1B1-2372-4AD2-B2EA-F248C8F5C6D3}" type="slidenum">
              <a:rPr lang="tr-TR" smtClean="0"/>
              <a:pPr/>
              <a:t>2</a:t>
            </a:fld>
            <a:endParaRPr lang="tr-TR" dirty="0"/>
          </a:p>
        </p:txBody>
      </p:sp>
      <p:sp>
        <p:nvSpPr>
          <p:cNvPr id="5" name="Metin kutusu 4"/>
          <p:cNvSpPr txBox="1"/>
          <p:nvPr/>
        </p:nvSpPr>
        <p:spPr>
          <a:xfrm>
            <a:off x="4181894" y="6669916"/>
            <a:ext cx="1154752" cy="600164"/>
          </a:xfrm>
          <a:prstGeom prst="rect">
            <a:avLst/>
          </a:prstGeom>
          <a:noFill/>
        </p:spPr>
        <p:txBody>
          <a:bodyPr wrap="square" rtlCol="0">
            <a:spAutoFit/>
          </a:bodyPr>
          <a:lstStyle/>
          <a:p>
            <a:pPr algn="just"/>
            <a:endParaRPr lang="tr-TR" sz="1650" b="1" dirty="0"/>
          </a:p>
          <a:p>
            <a:pPr algn="just"/>
            <a:endParaRPr lang="tr-TR" sz="1650" dirty="0"/>
          </a:p>
        </p:txBody>
      </p:sp>
      <p:sp>
        <p:nvSpPr>
          <p:cNvPr id="4" name="Metin kutusu 3"/>
          <p:cNvSpPr txBox="1"/>
          <p:nvPr/>
        </p:nvSpPr>
        <p:spPr>
          <a:xfrm>
            <a:off x="321041" y="735454"/>
            <a:ext cx="8352928" cy="954107"/>
          </a:xfrm>
          <a:prstGeom prst="rect">
            <a:avLst/>
          </a:prstGeom>
          <a:noFill/>
        </p:spPr>
        <p:txBody>
          <a:bodyPr wrap="square" rtlCol="0">
            <a:spAutoFit/>
          </a:bodyPr>
          <a:lstStyle/>
          <a:p>
            <a:pPr algn="ctr"/>
            <a:r>
              <a:rPr lang="tr-TR" sz="2800" b="1" dirty="0">
                <a:solidFill>
                  <a:srgbClr val="00446A"/>
                </a:solidFill>
              </a:rPr>
              <a:t>KOP </a:t>
            </a:r>
            <a:r>
              <a:rPr lang="tr-TR" sz="2800" b="1" dirty="0" smtClean="0">
                <a:solidFill>
                  <a:srgbClr val="00446A"/>
                </a:solidFill>
              </a:rPr>
              <a:t>Bölgesi’nde Okuma </a:t>
            </a:r>
            <a:r>
              <a:rPr lang="tr-TR" sz="2800" b="1" dirty="0">
                <a:solidFill>
                  <a:srgbClr val="00446A"/>
                </a:solidFill>
              </a:rPr>
              <a:t>Alışkanlığı ve Kültürünün Artırılması </a:t>
            </a:r>
            <a:r>
              <a:rPr lang="tr-TR" sz="2800" b="1" dirty="0" smtClean="0">
                <a:solidFill>
                  <a:srgbClr val="00446A"/>
                </a:solidFill>
              </a:rPr>
              <a:t>Projesi ve Amaçları</a:t>
            </a:r>
            <a:endParaRPr lang="tr-TR" sz="2800" b="1" dirty="0">
              <a:solidFill>
                <a:srgbClr val="00446A"/>
              </a:solidFill>
            </a:endParaRPr>
          </a:p>
        </p:txBody>
      </p:sp>
      <p:sp>
        <p:nvSpPr>
          <p:cNvPr id="6" name="Dikdörtgen 5"/>
          <p:cNvSpPr/>
          <p:nvPr/>
        </p:nvSpPr>
        <p:spPr>
          <a:xfrm>
            <a:off x="323528" y="5085184"/>
            <a:ext cx="8625135" cy="1561005"/>
          </a:xfrm>
          <a:prstGeom prst="rect">
            <a:avLst/>
          </a:prstGeom>
        </p:spPr>
        <p:txBody>
          <a:bodyPr wrap="square">
            <a:spAutoFit/>
          </a:bodyPr>
          <a:lstStyle/>
          <a:p>
            <a:pPr algn="just">
              <a:lnSpc>
                <a:spcPct val="107000"/>
              </a:lnSpc>
              <a:spcBef>
                <a:spcPts val="600"/>
              </a:spcBef>
              <a:spcAft>
                <a:spcPts val="600"/>
              </a:spcAft>
            </a:pPr>
            <a:r>
              <a:rPr lang="tr-TR" dirty="0"/>
              <a:t> </a:t>
            </a:r>
            <a:r>
              <a:rPr lang="tr-TR" dirty="0" smtClean="0"/>
              <a:t>         Bu </a:t>
            </a:r>
            <a:r>
              <a:rPr lang="tr-TR" dirty="0"/>
              <a:t>programın amacı, Konya Ovası Projesi (KOP) Bölge Kalkınma İdaresi Başkanlığı’nın, KOP Bölgesi’nde yer alan </a:t>
            </a:r>
            <a:r>
              <a:rPr lang="tr-TR" b="1" dirty="0"/>
              <a:t>Aksaray, Karaman, Konya, Nevşehir, Niğde</a:t>
            </a:r>
            <a:r>
              <a:rPr lang="tr-TR" dirty="0"/>
              <a:t> ve </a:t>
            </a:r>
            <a:r>
              <a:rPr lang="tr-TR" b="1" dirty="0"/>
              <a:t>Yozgat</a:t>
            </a:r>
            <a:r>
              <a:rPr lang="tr-TR" dirty="0"/>
              <a:t> illerinde okuma kültürünü farkındalık yaratarak sürdürülebilir hale getirmek, öğrencilerin okuma yazma alışkanlıklarını geliştirmek ve projelerin uygulanması, koordinasyonunun sağlanması ve izlenmesini düzenlemektir</a:t>
            </a:r>
            <a:r>
              <a:rPr lang="tr-TR" dirty="0" smtClean="0"/>
              <a:t>.</a:t>
            </a:r>
            <a:endParaRPr lang="tr-TR" dirty="0"/>
          </a:p>
        </p:txBody>
      </p:sp>
      <p:pic>
        <p:nvPicPr>
          <p:cNvPr id="1026" name="Picture 2" descr="http://www.kop.gov.tr/upload/dosyalar/10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65318"/>
            <a:ext cx="4330477" cy="324785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544" y="1765318"/>
            <a:ext cx="3096226" cy="3247858"/>
          </a:xfrm>
          <a:prstGeom prst="rect">
            <a:avLst/>
          </a:prstGeom>
        </p:spPr>
      </p:pic>
    </p:spTree>
    <p:extLst>
      <p:ext uri="{BB962C8B-B14F-4D97-AF65-F5344CB8AC3E}">
        <p14:creationId xmlns:p14="http://schemas.microsoft.com/office/powerpoint/2010/main" val="16509353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Dikdörtgen 1"/>
          <p:cNvSpPr/>
          <p:nvPr/>
        </p:nvSpPr>
        <p:spPr>
          <a:xfrm>
            <a:off x="611560" y="1700808"/>
            <a:ext cx="7776864" cy="1080232"/>
          </a:xfrm>
          <a:prstGeom prst="rect">
            <a:avLst/>
          </a:prstGeom>
        </p:spPr>
        <p:txBody>
          <a:bodyPr wrap="square">
            <a:spAutoFit/>
          </a:bodyPr>
          <a:lstStyle/>
          <a:p>
            <a:pPr marL="0" lvl="2" algn="just">
              <a:lnSpc>
                <a:spcPct val="107000"/>
              </a:lnSpc>
              <a:spcBef>
                <a:spcPts val="1000"/>
              </a:spcBef>
              <a:spcAft>
                <a:spcPts val="0"/>
              </a:spcAft>
            </a:pPr>
            <a:r>
              <a:rPr lang="tr-TR" sz="2400" b="1" dirty="0">
                <a:solidFill>
                  <a:srgbClr val="00446A"/>
                </a:solidFill>
              </a:rPr>
              <a:t>Uygunluk Kontrolü </a:t>
            </a:r>
          </a:p>
          <a:p>
            <a:pPr algn="just">
              <a:lnSpc>
                <a:spcPct val="107000"/>
              </a:lnSpc>
              <a:spcAft>
                <a:spcPts val="800"/>
              </a:spcAft>
              <a:tabLst>
                <a:tab pos="180340" algn="l"/>
              </a:tabLst>
            </a:pPr>
            <a:r>
              <a:rPr lang="tr-TR" dirty="0"/>
              <a:t>Başvuru sahibinin, ortaklarının ve projelerin </a:t>
            </a:r>
            <a:r>
              <a:rPr lang="tr-TR" dirty="0" smtClean="0"/>
              <a:t> </a:t>
            </a:r>
            <a:r>
              <a:rPr lang="tr-TR" dirty="0"/>
              <a:t>rehberin 2.1.1 ve 2.1.2 bölümlerinde verilen kriterlere uygunluğunun kontrolü aşağıda yer alan listeye göre yapılır.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068960"/>
            <a:ext cx="5962650" cy="3209925"/>
          </a:xfrm>
          <a:prstGeom prst="rect">
            <a:avLst/>
          </a:prstGeom>
        </p:spPr>
      </p:pic>
    </p:spTree>
    <p:extLst>
      <p:ext uri="{BB962C8B-B14F-4D97-AF65-F5344CB8AC3E}">
        <p14:creationId xmlns:p14="http://schemas.microsoft.com/office/powerpoint/2010/main" val="19680732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99392"/>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Dikdörtgen 1"/>
          <p:cNvSpPr/>
          <p:nvPr/>
        </p:nvSpPr>
        <p:spPr>
          <a:xfrm>
            <a:off x="188621" y="1916832"/>
            <a:ext cx="8280920" cy="3312445"/>
          </a:xfrm>
          <a:prstGeom prst="rect">
            <a:avLst/>
          </a:prstGeom>
        </p:spPr>
        <p:txBody>
          <a:bodyPr wrap="square">
            <a:spAutoFit/>
          </a:bodyPr>
          <a:lstStyle/>
          <a:p>
            <a:pPr marL="0" lvl="2" algn="just">
              <a:lnSpc>
                <a:spcPct val="107000"/>
              </a:lnSpc>
              <a:spcBef>
                <a:spcPts val="1000"/>
              </a:spcBef>
              <a:spcAft>
                <a:spcPts val="0"/>
              </a:spcAft>
            </a:pPr>
            <a:r>
              <a:rPr lang="tr-TR" dirty="0"/>
              <a:t>Değerlendirmenin sonunda, yetmiş (70) </a:t>
            </a:r>
            <a:r>
              <a:rPr lang="tr-TR"/>
              <a:t>ve </a:t>
            </a:r>
            <a:r>
              <a:rPr lang="tr-TR" smtClean="0"/>
              <a:t>üzerinde </a:t>
            </a:r>
            <a:r>
              <a:rPr lang="tr-TR" dirty="0"/>
              <a:t>puan alan başvurular başarılı projeler olarak belirlenerek değerlendirme raporu ile birlikte İdare’ye sunulur</a:t>
            </a:r>
            <a:r>
              <a:rPr lang="tr-TR" dirty="0" smtClean="0"/>
              <a:t>.</a:t>
            </a:r>
          </a:p>
          <a:p>
            <a:pPr marL="0" lvl="2" algn="just">
              <a:lnSpc>
                <a:spcPct val="107000"/>
              </a:lnSpc>
              <a:spcBef>
                <a:spcPts val="1000"/>
              </a:spcBef>
              <a:spcAft>
                <a:spcPts val="0"/>
              </a:spcAft>
            </a:pPr>
            <a:r>
              <a:rPr lang="tr-TR" dirty="0" smtClean="0"/>
              <a:t> </a:t>
            </a:r>
            <a:r>
              <a:rPr lang="tr-TR" dirty="0"/>
              <a:t>Başvurular en yüksek puanı alan tekliften başlayarak sıralanır ve destek dağıtımı bu rehberde belirtilen teklif çağrısının toplam bütçesi çerçevesinde söz konusu sıralamaya göre yapılır ve kaynağın bittiği yerdeki projeye kadar tahsis işlemine devam </a:t>
            </a:r>
            <a:r>
              <a:rPr lang="tr-TR" dirty="0" smtClean="0"/>
              <a:t>edilir. </a:t>
            </a:r>
            <a:r>
              <a:rPr lang="tr-TR" dirty="0"/>
              <a:t>Eşit puan alan başvurularda eş finansman oranı yüksek olan proje esas alınır. </a:t>
            </a:r>
            <a:endParaRPr lang="tr-TR" dirty="0" smtClean="0"/>
          </a:p>
          <a:p>
            <a:pPr marL="0" lvl="2" algn="just">
              <a:lnSpc>
                <a:spcPct val="107000"/>
              </a:lnSpc>
              <a:spcBef>
                <a:spcPts val="1000"/>
              </a:spcBef>
              <a:spcAft>
                <a:spcPts val="0"/>
              </a:spcAft>
            </a:pPr>
            <a:r>
              <a:rPr lang="tr-TR" dirty="0" smtClean="0"/>
              <a:t>Başarılı </a:t>
            </a:r>
            <a:r>
              <a:rPr lang="tr-TR" dirty="0"/>
              <a:t>bulunan proje isimleri İdare’nin internet sitesinde ve/veya </a:t>
            </a:r>
            <a:r>
              <a:rPr lang="tr-TR" dirty="0">
                <a:hlinkClick r:id="rId3"/>
              </a:rPr>
              <a:t>http://kopokuyor.kop.gov.tr/</a:t>
            </a:r>
            <a:r>
              <a:rPr lang="tr-TR" dirty="0"/>
              <a:t> internet sitesinde yayınlanarak başvuru sahiplerine 15 (on beş) iş günü içerisinde idare ile protokol imzalamak üzere protokol davet mektubu gönderilir. </a:t>
            </a:r>
          </a:p>
        </p:txBody>
      </p:sp>
    </p:spTree>
    <p:extLst>
      <p:ext uri="{BB962C8B-B14F-4D97-AF65-F5344CB8AC3E}">
        <p14:creationId xmlns:p14="http://schemas.microsoft.com/office/powerpoint/2010/main" val="7163605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E90D1B1-2372-4AD2-B2EA-F248C8F5C6D3}" type="slidenum">
              <a:rPr lang="tr-TR" smtClean="0"/>
              <a:pPr/>
              <a:t>3</a:t>
            </a:fld>
            <a:endParaRPr lang="tr-TR" dirty="0"/>
          </a:p>
        </p:txBody>
      </p:sp>
      <p:sp>
        <p:nvSpPr>
          <p:cNvPr id="5" name="Metin kutusu 4"/>
          <p:cNvSpPr txBox="1"/>
          <p:nvPr/>
        </p:nvSpPr>
        <p:spPr>
          <a:xfrm>
            <a:off x="1941782" y="2980497"/>
            <a:ext cx="3029762" cy="600164"/>
          </a:xfrm>
          <a:prstGeom prst="rect">
            <a:avLst/>
          </a:prstGeom>
          <a:noFill/>
        </p:spPr>
        <p:txBody>
          <a:bodyPr wrap="square" rtlCol="0">
            <a:spAutoFit/>
          </a:bodyPr>
          <a:lstStyle/>
          <a:p>
            <a:pPr algn="just"/>
            <a:endParaRPr lang="tr-TR" sz="1650" b="1" dirty="0"/>
          </a:p>
          <a:p>
            <a:pPr algn="just"/>
            <a:endParaRPr lang="tr-TR" sz="1650" dirty="0"/>
          </a:p>
        </p:txBody>
      </p:sp>
      <p:sp>
        <p:nvSpPr>
          <p:cNvPr id="8" name="İçerik Yer Tutucusu 2"/>
          <p:cNvSpPr txBox="1">
            <a:spLocks/>
          </p:cNvSpPr>
          <p:nvPr/>
        </p:nvSpPr>
        <p:spPr>
          <a:xfrm>
            <a:off x="539552" y="2420888"/>
            <a:ext cx="5256584" cy="13001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
            </a:pPr>
            <a:r>
              <a:rPr lang="tr-TR" sz="1800" dirty="0"/>
              <a:t>Kültür ve Turizm Bakanlığı 2011 yılı “Okuma Kültürü Haritası”na göre Türkiye’de yılda ortalama </a:t>
            </a:r>
            <a:r>
              <a:rPr lang="tr-TR" sz="1800" b="1" dirty="0"/>
              <a:t>7,2 adet kitap </a:t>
            </a:r>
            <a:r>
              <a:rPr lang="tr-TR" sz="1800" dirty="0"/>
              <a:t>okunurken, KOP İllerinde bu oran </a:t>
            </a:r>
            <a:r>
              <a:rPr lang="tr-TR" sz="1800" b="1" dirty="0"/>
              <a:t>5,1 - 6</a:t>
            </a:r>
            <a:r>
              <a:rPr lang="tr-TR" sz="1800" dirty="0"/>
              <a:t>’dır. </a:t>
            </a:r>
          </a:p>
          <a:p>
            <a:pPr>
              <a:spcBef>
                <a:spcPts val="600"/>
              </a:spcBef>
              <a:spcAft>
                <a:spcPts val="600"/>
              </a:spcAft>
              <a:buFont typeface="Wingdings" panose="05000000000000000000" pitchFamily="2" charset="2"/>
              <a:buChar char="§"/>
            </a:pPr>
            <a:r>
              <a:rPr lang="tr-TR" sz="1800" dirty="0"/>
              <a:t>TÜİK 2014 verilerine göre ise Türkiye genelinde 1 milli kütüphane, 1121 halk kütüphanesi, 559 üniversite kütüphanesi, 27 948 örgün ve yaygın eğitim kütüphanesi mevcuttur. </a:t>
            </a:r>
          </a:p>
          <a:p>
            <a:pPr>
              <a:spcBef>
                <a:spcPts val="600"/>
              </a:spcBef>
              <a:spcAft>
                <a:spcPts val="600"/>
              </a:spcAft>
              <a:buFont typeface="Wingdings" panose="05000000000000000000" pitchFamily="2" charset="2"/>
              <a:buChar char="§"/>
            </a:pPr>
            <a:r>
              <a:rPr lang="tr-TR" sz="1800" dirty="0"/>
              <a:t>KOP Bölgesi’nde 2016 Mart ayı sonu itibariyle kütüphane sayısı </a:t>
            </a:r>
            <a:r>
              <a:rPr lang="tr-TR" sz="1800" b="1" dirty="0"/>
              <a:t>Konya‘da 32</a:t>
            </a:r>
            <a:r>
              <a:rPr lang="tr-TR" sz="1800" dirty="0"/>
              <a:t>, </a:t>
            </a:r>
            <a:r>
              <a:rPr lang="tr-TR" sz="1800" b="1" dirty="0"/>
              <a:t>Karaman’da 5</a:t>
            </a:r>
            <a:r>
              <a:rPr lang="tr-TR" sz="1800" dirty="0"/>
              <a:t>, </a:t>
            </a:r>
            <a:r>
              <a:rPr lang="tr-TR" sz="1800" b="1" dirty="0"/>
              <a:t>Niğde’de 12 </a:t>
            </a:r>
            <a:r>
              <a:rPr lang="tr-TR" sz="1800" dirty="0"/>
              <a:t>ve </a:t>
            </a:r>
            <a:r>
              <a:rPr lang="tr-TR" sz="1800" b="1" dirty="0"/>
              <a:t>Aksaray’da 8</a:t>
            </a:r>
            <a:r>
              <a:rPr lang="tr-TR" sz="1800" dirty="0"/>
              <a:t> adettir. Türkiye genelinde KOP Bölgesi kütüphane sayısında %6’lık bir orana sahiptir.</a:t>
            </a:r>
          </a:p>
        </p:txBody>
      </p:sp>
      <p:sp>
        <p:nvSpPr>
          <p:cNvPr id="7" name="Metin kutusu 6"/>
          <p:cNvSpPr txBox="1"/>
          <p:nvPr/>
        </p:nvSpPr>
        <p:spPr>
          <a:xfrm>
            <a:off x="333872" y="1174311"/>
            <a:ext cx="8352928" cy="954107"/>
          </a:xfrm>
          <a:prstGeom prst="rect">
            <a:avLst/>
          </a:prstGeom>
          <a:noFill/>
        </p:spPr>
        <p:txBody>
          <a:bodyPr wrap="square" rtlCol="0">
            <a:spAutoFit/>
          </a:bodyPr>
          <a:lstStyle/>
          <a:p>
            <a:pPr algn="ctr"/>
            <a:r>
              <a:rPr lang="tr-TR" sz="2800" b="1" dirty="0">
                <a:solidFill>
                  <a:srgbClr val="00446A"/>
                </a:solidFill>
              </a:rPr>
              <a:t>KOP Bölgesi’nde</a:t>
            </a:r>
          </a:p>
          <a:p>
            <a:pPr algn="ctr"/>
            <a:r>
              <a:rPr lang="tr-TR" sz="2800" b="1" dirty="0">
                <a:solidFill>
                  <a:srgbClr val="00446A"/>
                </a:solidFill>
              </a:rPr>
              <a:t>Okuma Alışkanlığı ve Kültürünün Artırılması Projesi</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253" y="2418864"/>
            <a:ext cx="3096226" cy="32478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36433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75048" y="2420888"/>
            <a:ext cx="8270576" cy="3693319"/>
          </a:xfrm>
          <a:prstGeom prst="rect">
            <a:avLst/>
          </a:prstGeom>
          <a:noFill/>
        </p:spPr>
        <p:txBody>
          <a:bodyPr wrap="square" rtlCol="0">
            <a:spAutoFit/>
          </a:bodyPr>
          <a:lstStyle/>
          <a:p>
            <a:pPr algn="just"/>
            <a:r>
              <a:rPr lang="tr-TR" dirty="0"/>
              <a:t>Proje ile ilgili olarak KOP Bölgesi İllerindeki İl Milli Eğitim Müdürleri, Üniversiteden Akademisyenler, Kütüphane Müdürleri ile görüşmeler gerçekleştirilmiştir.</a:t>
            </a:r>
          </a:p>
          <a:p>
            <a:endParaRPr lang="tr-TR" dirty="0"/>
          </a:p>
          <a:p>
            <a:r>
              <a:rPr lang="tr-TR" dirty="0"/>
              <a:t>Yapılan görüşmeler neticesinde öne çıkan konular şunlardır;</a:t>
            </a:r>
          </a:p>
          <a:p>
            <a:endParaRPr lang="tr-TR" dirty="0"/>
          </a:p>
          <a:p>
            <a:pPr marL="285750" lvl="0" indent="-285750" algn="just">
              <a:buFont typeface="Arial" panose="020B0604020202020204" pitchFamily="34" charset="0"/>
              <a:buChar char="•"/>
            </a:pPr>
            <a:r>
              <a:rPr lang="tr-TR" dirty="0"/>
              <a:t>KOP Bölgesi İl Milli Eğitim Müdürleri kendi illerinde benzer  projeleri uyguladıklarını, yeterli bütçeleri olmadığından proje amaçlarına ulaşmakta zorlandıklarını, bu kapsamda kendilerine </a:t>
            </a:r>
            <a:r>
              <a:rPr lang="tr-TR" b="1" dirty="0"/>
              <a:t>ödenek aktarılmasını </a:t>
            </a:r>
            <a:r>
              <a:rPr lang="tr-TR" dirty="0"/>
              <a:t>talep etmişlerdir</a:t>
            </a:r>
            <a:r>
              <a:rPr lang="tr-TR" dirty="0" smtClean="0"/>
              <a:t>.</a:t>
            </a:r>
          </a:p>
          <a:p>
            <a:pPr lvl="0" algn="just"/>
            <a:endParaRPr lang="tr-TR" dirty="0"/>
          </a:p>
          <a:p>
            <a:pPr marL="285750" lvl="0" indent="-285750" algn="just">
              <a:buFont typeface="Arial" panose="020B0604020202020204" pitchFamily="34" charset="0"/>
              <a:buChar char="•"/>
            </a:pPr>
            <a:r>
              <a:rPr lang="tr-TR" dirty="0"/>
              <a:t>Akademisyenlerden gelen görüşler ise hedef kitlemizin ilköğretim öğrencilerinin olması gerektiği ve kitaba ulaşmada zorluk </a:t>
            </a:r>
            <a:r>
              <a:rPr lang="tr-TR" dirty="0" smtClean="0"/>
              <a:t>yaşayan </a:t>
            </a:r>
            <a:r>
              <a:rPr lang="tr-TR" b="1" dirty="0"/>
              <a:t>kırsal kesime yönelik projelerin</a:t>
            </a:r>
            <a:r>
              <a:rPr lang="tr-TR" dirty="0"/>
              <a:t> daha fazla desteklenebileceği yönündedir.</a:t>
            </a:r>
          </a:p>
          <a:p>
            <a:endParaRPr lang="tr-TR" dirty="0" smtClean="0"/>
          </a:p>
        </p:txBody>
      </p:sp>
      <p:sp>
        <p:nvSpPr>
          <p:cNvPr id="3" name="Metin kutusu 2"/>
          <p:cNvSpPr txBox="1"/>
          <p:nvPr/>
        </p:nvSpPr>
        <p:spPr>
          <a:xfrm>
            <a:off x="333872" y="1174311"/>
            <a:ext cx="8352928" cy="954107"/>
          </a:xfrm>
          <a:prstGeom prst="rect">
            <a:avLst/>
          </a:prstGeom>
          <a:noFill/>
        </p:spPr>
        <p:txBody>
          <a:bodyPr wrap="square" rtlCol="0">
            <a:spAutoFit/>
          </a:bodyPr>
          <a:lstStyle/>
          <a:p>
            <a:pPr algn="ctr"/>
            <a:r>
              <a:rPr lang="tr-TR" sz="2800" b="1" dirty="0">
                <a:solidFill>
                  <a:srgbClr val="00446A"/>
                </a:solidFill>
              </a:rPr>
              <a:t>KOP Bölgesi’nde</a:t>
            </a:r>
          </a:p>
          <a:p>
            <a:pPr algn="ctr"/>
            <a:r>
              <a:rPr lang="tr-TR" sz="2800" b="1" dirty="0">
                <a:solidFill>
                  <a:srgbClr val="00446A"/>
                </a:solidFill>
              </a:rPr>
              <a:t>Okuma Alışkanlığı ve Kültürünün Artırılması Projesi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332501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24656172"/>
              </p:ext>
            </p:extLst>
          </p:nvPr>
        </p:nvGraphicFramePr>
        <p:xfrm>
          <a:off x="1475656" y="2492896"/>
          <a:ext cx="6094808" cy="1005840"/>
        </p:xfrm>
        <a:graphic>
          <a:graphicData uri="http://schemas.openxmlformats.org/drawingml/2006/table">
            <a:tbl>
              <a:tblPr firstRow="1" bandRow="1">
                <a:tableStyleId>{5C22544A-7EE6-4342-B048-85BDC9FD1C3A}</a:tableStyleId>
              </a:tblPr>
              <a:tblGrid>
                <a:gridCol w="1523702"/>
                <a:gridCol w="1523702"/>
                <a:gridCol w="1523702"/>
                <a:gridCol w="1523702"/>
              </a:tblGrid>
              <a:tr h="336056">
                <a:tc>
                  <a:txBody>
                    <a:bodyPr/>
                    <a:lstStyle/>
                    <a:p>
                      <a:pPr algn="ctr"/>
                      <a:endParaRPr lang="tr-TR" dirty="0"/>
                    </a:p>
                  </a:txBody>
                  <a:tcPr/>
                </a:tc>
                <a:tc>
                  <a:txBody>
                    <a:bodyPr/>
                    <a:lstStyle/>
                    <a:p>
                      <a:pPr algn="ctr"/>
                      <a:r>
                        <a:rPr lang="tr-TR" dirty="0" smtClean="0"/>
                        <a:t>2016 </a:t>
                      </a:r>
                      <a:endParaRPr lang="tr-TR" dirty="0"/>
                    </a:p>
                  </a:txBody>
                  <a:tcPr/>
                </a:tc>
                <a:tc>
                  <a:txBody>
                    <a:bodyPr/>
                    <a:lstStyle/>
                    <a:p>
                      <a:pPr algn="ctr"/>
                      <a:r>
                        <a:rPr lang="tr-TR" dirty="0" smtClean="0"/>
                        <a:t>2017</a:t>
                      </a:r>
                      <a:endParaRPr lang="tr-TR" dirty="0"/>
                    </a:p>
                  </a:txBody>
                  <a:tcPr/>
                </a:tc>
                <a:tc>
                  <a:txBody>
                    <a:bodyPr/>
                    <a:lstStyle/>
                    <a:p>
                      <a:pPr algn="ctr"/>
                      <a:r>
                        <a:rPr lang="tr-TR" dirty="0" smtClean="0"/>
                        <a:t>TOPLAM</a:t>
                      </a:r>
                      <a:endParaRPr lang="tr-TR" dirty="0"/>
                    </a:p>
                  </a:txBody>
                  <a:tcPr/>
                </a:tc>
              </a:tr>
              <a:tr h="600885">
                <a:tc>
                  <a:txBody>
                    <a:bodyPr/>
                    <a:lstStyle/>
                    <a:p>
                      <a:pPr algn="ctr"/>
                      <a:r>
                        <a:rPr lang="tr-TR" b="1" dirty="0" smtClean="0">
                          <a:solidFill>
                            <a:srgbClr val="0070C0"/>
                          </a:solidFill>
                        </a:rPr>
                        <a:t>PROJE</a:t>
                      </a:r>
                      <a:r>
                        <a:rPr lang="tr-TR" b="1" baseline="0" dirty="0" smtClean="0">
                          <a:solidFill>
                            <a:srgbClr val="0070C0"/>
                          </a:solidFill>
                        </a:rPr>
                        <a:t> BÜTÇESİ</a:t>
                      </a:r>
                      <a:endParaRPr lang="tr-TR" b="1" dirty="0">
                        <a:solidFill>
                          <a:srgbClr val="0070C0"/>
                        </a:solidFill>
                      </a:endParaRPr>
                    </a:p>
                  </a:txBody>
                  <a:tcPr/>
                </a:tc>
                <a:tc>
                  <a:txBody>
                    <a:bodyPr/>
                    <a:lstStyle/>
                    <a:p>
                      <a:pPr algn="ctr"/>
                      <a:r>
                        <a:rPr lang="tr-TR" b="1" dirty="0" smtClean="0"/>
                        <a:t>1.263.000 TL</a:t>
                      </a:r>
                      <a:endParaRPr lang="tr-TR" b="1" dirty="0"/>
                    </a:p>
                  </a:txBody>
                  <a:tcPr/>
                </a:tc>
                <a:tc>
                  <a:txBody>
                    <a:bodyPr/>
                    <a:lstStyle/>
                    <a:p>
                      <a:pPr algn="ctr"/>
                      <a:r>
                        <a:rPr lang="tr-TR" b="1" dirty="0" smtClean="0"/>
                        <a:t>2.659.000 TL</a:t>
                      </a:r>
                      <a:endParaRPr lang="tr-TR" b="1" dirty="0"/>
                    </a:p>
                  </a:txBody>
                  <a:tcPr/>
                </a:tc>
                <a:tc>
                  <a:txBody>
                    <a:bodyPr/>
                    <a:lstStyle/>
                    <a:p>
                      <a:pPr algn="ctr"/>
                      <a:r>
                        <a:rPr lang="tr-TR" b="1" dirty="0" smtClean="0"/>
                        <a:t>3.922.000 TL</a:t>
                      </a:r>
                    </a:p>
                  </a:txBody>
                  <a:tcPr/>
                </a:tc>
              </a:tr>
            </a:tbl>
          </a:graphicData>
        </a:graphic>
      </p:graphicFrame>
      <p:sp>
        <p:nvSpPr>
          <p:cNvPr id="4" name="Dikdörtgen 3"/>
          <p:cNvSpPr/>
          <p:nvPr/>
        </p:nvSpPr>
        <p:spPr>
          <a:xfrm>
            <a:off x="467544" y="3933056"/>
            <a:ext cx="7992888" cy="2031325"/>
          </a:xfrm>
          <a:prstGeom prst="rect">
            <a:avLst/>
          </a:prstGeom>
        </p:spPr>
        <p:txBody>
          <a:bodyPr wrap="square">
            <a:spAutoFit/>
          </a:bodyPr>
          <a:lstStyle/>
          <a:p>
            <a:pPr marL="285750" lvl="0" indent="-285750" algn="just">
              <a:buFont typeface="Arial" panose="020B0604020202020204" pitchFamily="34" charset="0"/>
              <a:buChar char="•"/>
            </a:pPr>
            <a:r>
              <a:rPr lang="tr-TR" dirty="0"/>
              <a:t>Proje bütçesi sermaye transferi tertibinde yer almakta olup nisan ayı içerisinde paydaş kurum temsilcileri ile istişare toplantısı </a:t>
            </a:r>
            <a:r>
              <a:rPr lang="tr-TR" dirty="0" smtClean="0"/>
              <a:t>gerçekleştirilmiştir.</a:t>
            </a:r>
            <a:endParaRPr lang="tr-TR" dirty="0"/>
          </a:p>
          <a:p>
            <a:pPr lvl="0" algn="just"/>
            <a:endParaRPr lang="tr-TR" dirty="0"/>
          </a:p>
          <a:p>
            <a:pPr marL="285750" lvl="0" indent="-285750" algn="just">
              <a:buFont typeface="Arial" panose="020B0604020202020204" pitchFamily="34" charset="0"/>
              <a:buChar char="•"/>
            </a:pPr>
            <a:r>
              <a:rPr lang="tr-TR" dirty="0"/>
              <a:t>Sonuç olarak; 2016 Yılı </a:t>
            </a:r>
            <a:r>
              <a:rPr lang="tr-TR" dirty="0" smtClean="0"/>
              <a:t>Bütçesi ile tüm </a:t>
            </a:r>
            <a:r>
              <a:rPr lang="tr-TR" dirty="0"/>
              <a:t>kamu kurum/kuruluşlarının başvurabileceği proje çağrısına çıkılarak başarılı proje sahibi kurumlara sermaye transferi yapılması kalan ödeneğin </a:t>
            </a:r>
            <a:r>
              <a:rPr lang="tr-TR" dirty="0" smtClean="0"/>
              <a:t>ise benzer </a:t>
            </a:r>
            <a:r>
              <a:rPr lang="tr-TR" dirty="0"/>
              <a:t>proje yürüten paydaş kurumlara yapılacak protokoller ile sermaye </a:t>
            </a:r>
            <a:r>
              <a:rPr lang="tr-TR" dirty="0" smtClean="0"/>
              <a:t>transferi gerçekleştirilecektir.</a:t>
            </a:r>
            <a:endParaRPr lang="tr-TR" b="1" dirty="0"/>
          </a:p>
        </p:txBody>
      </p:sp>
      <p:sp>
        <p:nvSpPr>
          <p:cNvPr id="5" name="Metin kutusu 4"/>
          <p:cNvSpPr txBox="1"/>
          <p:nvPr/>
        </p:nvSpPr>
        <p:spPr>
          <a:xfrm>
            <a:off x="395536" y="1234820"/>
            <a:ext cx="8352928" cy="954107"/>
          </a:xfrm>
          <a:prstGeom prst="rect">
            <a:avLst/>
          </a:prstGeom>
          <a:noFill/>
        </p:spPr>
        <p:txBody>
          <a:bodyPr wrap="square" rtlCol="0">
            <a:spAutoFit/>
          </a:bodyPr>
          <a:lstStyle/>
          <a:p>
            <a:pPr algn="ctr"/>
            <a:r>
              <a:rPr lang="tr-TR" sz="2800" b="1" dirty="0">
                <a:solidFill>
                  <a:srgbClr val="00446A"/>
                </a:solidFill>
              </a:rPr>
              <a:t>KOP Bölgesi’nde</a:t>
            </a:r>
          </a:p>
          <a:p>
            <a:pPr algn="ctr"/>
            <a:r>
              <a:rPr lang="tr-TR" sz="2800" b="1" dirty="0">
                <a:solidFill>
                  <a:srgbClr val="00446A"/>
                </a:solidFill>
              </a:rPr>
              <a:t>Okuma Alışkanlığı ve Kültürünün Artırılması Projesi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1106805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420888"/>
            <a:ext cx="8352928" cy="2617063"/>
          </a:xfrm>
          <a:prstGeom prst="rect">
            <a:avLst/>
          </a:prstGeom>
        </p:spPr>
        <p:txBody>
          <a:bodyPr wrap="square">
            <a:spAutoFit/>
          </a:bodyPr>
          <a:lstStyle/>
          <a:p>
            <a:pPr marL="0" lvl="2" algn="ctr">
              <a:lnSpc>
                <a:spcPct val="107000"/>
              </a:lnSpc>
              <a:spcBef>
                <a:spcPts val="1000"/>
              </a:spcBef>
            </a:pPr>
            <a:r>
              <a:rPr lang="tr-TR" sz="2800" b="1" dirty="0" smtClean="0">
                <a:solidFill>
                  <a:srgbClr val="00446A"/>
                </a:solidFill>
              </a:rPr>
              <a:t>Başvurular:</a:t>
            </a:r>
            <a:endParaRPr lang="tr-TR" sz="2800" b="1" dirty="0">
              <a:solidFill>
                <a:srgbClr val="00446A"/>
              </a:solidFill>
            </a:endParaRPr>
          </a:p>
          <a:p>
            <a:pPr marL="0" lvl="2" algn="ctr">
              <a:lnSpc>
                <a:spcPct val="115000"/>
              </a:lnSpc>
              <a:spcBef>
                <a:spcPts val="1000"/>
              </a:spcBef>
              <a:spcAft>
                <a:spcPts val="800"/>
              </a:spcAft>
              <a:tabLst>
                <a:tab pos="180340" algn="l"/>
              </a:tabLst>
            </a:pPr>
            <a:r>
              <a:rPr lang="tr-TR" sz="2000" dirty="0" smtClean="0"/>
              <a:t>Başvuruların </a:t>
            </a:r>
            <a:r>
              <a:rPr lang="tr-TR" sz="2000" dirty="0"/>
              <a:t>kabul edilmesine </a:t>
            </a:r>
            <a:r>
              <a:rPr lang="tr-TR" sz="2000" b="1" dirty="0" smtClean="0"/>
              <a:t>05 Ağustos 2016</a:t>
            </a:r>
            <a:r>
              <a:rPr lang="tr-TR" sz="2000" dirty="0" smtClean="0"/>
              <a:t> </a:t>
            </a:r>
            <a:r>
              <a:rPr lang="tr-TR" sz="2000" dirty="0"/>
              <a:t>Cuma günü </a:t>
            </a:r>
            <a:r>
              <a:rPr lang="tr-TR" sz="2000" dirty="0" smtClean="0"/>
              <a:t>başlanmıştır.</a:t>
            </a:r>
          </a:p>
          <a:p>
            <a:pPr marL="0" lvl="2" algn="ctr">
              <a:lnSpc>
                <a:spcPct val="115000"/>
              </a:lnSpc>
              <a:spcBef>
                <a:spcPts val="1000"/>
              </a:spcBef>
              <a:spcAft>
                <a:spcPts val="800"/>
              </a:spcAft>
              <a:tabLst>
                <a:tab pos="180340" algn="l"/>
              </a:tabLst>
            </a:pPr>
            <a:r>
              <a:rPr lang="tr-TR" sz="2000" dirty="0" smtClean="0"/>
              <a:t>Başvuruların </a:t>
            </a:r>
            <a:r>
              <a:rPr lang="tr-TR" sz="2000" dirty="0"/>
              <a:t>kabulünün son tarihi </a:t>
            </a:r>
            <a:r>
              <a:rPr lang="tr-TR" sz="2000" b="1" dirty="0" smtClean="0"/>
              <a:t>30 Eylül 2016</a:t>
            </a:r>
            <a:r>
              <a:rPr lang="tr-TR" sz="2000" dirty="0" smtClean="0"/>
              <a:t> Cuma </a:t>
            </a:r>
            <a:r>
              <a:rPr lang="tr-TR" sz="2000" dirty="0"/>
              <a:t>günü saat </a:t>
            </a:r>
            <a:r>
              <a:rPr lang="tr-TR" sz="2000" b="1" dirty="0"/>
              <a:t>17:00</a:t>
            </a:r>
            <a:r>
              <a:rPr lang="tr-TR" sz="2000" dirty="0"/>
              <a:t>’dır. </a:t>
            </a:r>
            <a:endParaRPr lang="tr-TR" sz="2000" dirty="0" smtClean="0"/>
          </a:p>
          <a:p>
            <a:pPr marL="0" lvl="2" algn="ctr">
              <a:lnSpc>
                <a:spcPct val="115000"/>
              </a:lnSpc>
              <a:spcBef>
                <a:spcPts val="1000"/>
              </a:spcBef>
              <a:spcAft>
                <a:spcPts val="800"/>
              </a:spcAft>
              <a:tabLst>
                <a:tab pos="180340" algn="l"/>
              </a:tabLst>
            </a:pPr>
            <a:r>
              <a:rPr lang="tr-TR" sz="2000" dirty="0" smtClean="0"/>
              <a:t>Son </a:t>
            </a:r>
            <a:r>
              <a:rPr lang="tr-TR" sz="2000" dirty="0"/>
              <a:t>başvuru zamanından sonra başvuru </a:t>
            </a:r>
            <a:r>
              <a:rPr lang="tr-TR" sz="2000" dirty="0" smtClean="0"/>
              <a:t>alınmayacaktır. </a:t>
            </a:r>
            <a:endParaRPr lang="tr-TR" sz="2000" dirty="0"/>
          </a:p>
          <a:p>
            <a:pPr marL="1143000" lvl="2" indent="-228600" algn="ctr">
              <a:lnSpc>
                <a:spcPct val="107000"/>
              </a:lnSpc>
              <a:spcBef>
                <a:spcPts val="1000"/>
              </a:spcBef>
              <a:spcAft>
                <a:spcPts val="0"/>
              </a:spcAft>
              <a:buFont typeface="+mj-lt"/>
              <a:buAutoNum type="arabicPeriod"/>
            </a:pPr>
            <a:endParaRPr lang="tr-TR" sz="11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707788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4625" y="1772816"/>
            <a:ext cx="8352928" cy="3632789"/>
          </a:xfrm>
          <a:prstGeom prst="rect">
            <a:avLst/>
          </a:prstGeom>
        </p:spPr>
        <p:txBody>
          <a:bodyPr wrap="square">
            <a:spAutoFit/>
          </a:bodyPr>
          <a:lstStyle/>
          <a:p>
            <a:pPr marL="0" lvl="2" algn="just">
              <a:lnSpc>
                <a:spcPct val="115000"/>
              </a:lnSpc>
              <a:spcBef>
                <a:spcPts val="1000"/>
              </a:spcBef>
              <a:spcAft>
                <a:spcPts val="800"/>
              </a:spcAft>
              <a:tabLst>
                <a:tab pos="180340" algn="l"/>
              </a:tabLst>
            </a:pPr>
            <a:r>
              <a:rPr lang="tr-TR" sz="2800" b="1" dirty="0" smtClean="0">
                <a:solidFill>
                  <a:srgbClr val="00446A"/>
                </a:solidFill>
              </a:rPr>
              <a:t>Başvurular nereye </a:t>
            </a:r>
            <a:r>
              <a:rPr lang="tr-TR" sz="2800" b="1" dirty="0">
                <a:solidFill>
                  <a:srgbClr val="00446A"/>
                </a:solidFill>
              </a:rPr>
              <a:t>ve </a:t>
            </a:r>
            <a:r>
              <a:rPr lang="tr-TR" sz="2800" b="1" dirty="0" smtClean="0">
                <a:solidFill>
                  <a:srgbClr val="00446A"/>
                </a:solidFill>
              </a:rPr>
              <a:t>nasıl </a:t>
            </a:r>
            <a:r>
              <a:rPr lang="tr-TR" sz="2800" b="1" dirty="0">
                <a:solidFill>
                  <a:srgbClr val="00446A"/>
                </a:solidFill>
              </a:rPr>
              <a:t>y</a:t>
            </a:r>
            <a:r>
              <a:rPr lang="tr-TR" sz="2800" b="1" dirty="0" smtClean="0">
                <a:solidFill>
                  <a:srgbClr val="00446A"/>
                </a:solidFill>
              </a:rPr>
              <a:t>apılacaktır</a:t>
            </a:r>
            <a:r>
              <a:rPr lang="tr-TR" sz="2800" b="1" dirty="0">
                <a:solidFill>
                  <a:srgbClr val="00446A"/>
                </a:solidFill>
              </a:rPr>
              <a:t>? </a:t>
            </a:r>
            <a:endParaRPr lang="tr-TR" sz="2800" b="1" dirty="0" smtClean="0">
              <a:solidFill>
                <a:srgbClr val="00446A"/>
              </a:solidFill>
            </a:endParaRPr>
          </a:p>
          <a:p>
            <a:pPr marL="0" lvl="2" algn="just">
              <a:lnSpc>
                <a:spcPct val="115000"/>
              </a:lnSpc>
              <a:spcBef>
                <a:spcPts val="1000"/>
              </a:spcBef>
              <a:spcAft>
                <a:spcPts val="800"/>
              </a:spcAft>
              <a:tabLst>
                <a:tab pos="180340" algn="l"/>
              </a:tabLst>
            </a:pPr>
            <a:endParaRPr lang="tr-TR" sz="2800" b="1" dirty="0" smtClean="0">
              <a:solidFill>
                <a:srgbClr val="00446A"/>
              </a:solidFill>
            </a:endParaRPr>
          </a:p>
          <a:p>
            <a:pPr algn="just"/>
            <a:r>
              <a:rPr lang="tr-TR" dirty="0" smtClean="0"/>
              <a:t>Proje </a:t>
            </a:r>
            <a:r>
              <a:rPr lang="tr-TR" dirty="0"/>
              <a:t>başvuruları, OKASS internet sitesine </a:t>
            </a:r>
            <a:r>
              <a:rPr lang="tr-TR" u="sng" dirty="0">
                <a:hlinkClick r:id="rId2"/>
              </a:rPr>
              <a:t>http://kopokuyor.kop.gov.tr/</a:t>
            </a:r>
            <a:r>
              <a:rPr lang="tr-TR" dirty="0"/>
              <a:t> </a:t>
            </a:r>
            <a:r>
              <a:rPr lang="tr-TR" dirty="0" smtClean="0"/>
              <a:t>işlenir </a:t>
            </a:r>
            <a:r>
              <a:rPr lang="tr-TR" dirty="0"/>
              <a:t>ve projelerin aslı üst yazı ekinde kapalı zarf içinde </a:t>
            </a:r>
            <a:r>
              <a:rPr lang="tr-TR" b="1" dirty="0"/>
              <a:t>posta/kargo</a:t>
            </a:r>
            <a:r>
              <a:rPr lang="tr-TR" dirty="0"/>
              <a:t> yolu ile veya elden (elden teslim eden kişiye, imzalı ve tarihli bir alındı belgesi verilir) </a:t>
            </a:r>
            <a:r>
              <a:rPr lang="tr-TR" dirty="0" smtClean="0"/>
              <a:t>KOP İDARESİ adresine </a:t>
            </a:r>
            <a:r>
              <a:rPr lang="tr-TR" dirty="0"/>
              <a:t>yapılır. </a:t>
            </a:r>
            <a:endParaRPr lang="tr-TR" dirty="0" smtClean="0"/>
          </a:p>
          <a:p>
            <a:pPr algn="just"/>
            <a:endParaRPr lang="tr-TR" dirty="0"/>
          </a:p>
          <a:p>
            <a:pPr algn="just"/>
            <a:r>
              <a:rPr lang="tr-TR" dirty="0" smtClean="0"/>
              <a:t>Proje </a:t>
            </a:r>
            <a:r>
              <a:rPr lang="tr-TR" dirty="0"/>
              <a:t>süresi içinde başvuruların kabul edileceği posta adresinde gerçekleşebilecek değişiklikler </a:t>
            </a:r>
            <a:r>
              <a:rPr lang="tr-TR" u="sng" dirty="0">
                <a:hlinkClick r:id="rId3"/>
              </a:rPr>
              <a:t>www.kop.gov.tr</a:t>
            </a:r>
            <a:r>
              <a:rPr lang="tr-TR" dirty="0"/>
              <a:t> ve </a:t>
            </a:r>
            <a:r>
              <a:rPr lang="tr-TR" u="sng" dirty="0">
                <a:hlinkClick r:id="rId2"/>
              </a:rPr>
              <a:t>http://kopokuyor.kop.gov.tr</a:t>
            </a:r>
            <a:r>
              <a:rPr lang="tr-TR" dirty="0">
                <a:hlinkClick r:id="rId2"/>
              </a:rPr>
              <a:t>/</a:t>
            </a:r>
            <a:r>
              <a:rPr lang="tr-TR" dirty="0"/>
              <a:t> internet sitelerinde ilan edilecektir. </a:t>
            </a:r>
            <a:endParaRPr lang="tr-TR" dirty="0" smtClean="0"/>
          </a:p>
          <a:p>
            <a:pPr algn="just"/>
            <a:endParaRPr lang="tr-TR" dirty="0"/>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776791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484784"/>
            <a:ext cx="7776864" cy="5200142"/>
          </a:xfrm>
          <a:prstGeom prst="rect">
            <a:avLst/>
          </a:prstGeom>
        </p:spPr>
        <p:txBody>
          <a:bodyPr wrap="square">
            <a:spAutoFit/>
          </a:bodyPr>
          <a:lstStyle/>
          <a:p>
            <a:pPr marL="0" lvl="2" algn="just">
              <a:lnSpc>
                <a:spcPct val="107000"/>
              </a:lnSpc>
              <a:spcBef>
                <a:spcPts val="1000"/>
              </a:spcBef>
            </a:pPr>
            <a:r>
              <a:rPr lang="tr-TR" sz="2800" b="1" dirty="0" smtClean="0">
                <a:solidFill>
                  <a:srgbClr val="00446A"/>
                </a:solidFill>
              </a:rPr>
              <a:t>Kimler Başvurabilir? </a:t>
            </a:r>
            <a:endParaRPr lang="tr-TR" sz="2800" b="1" dirty="0">
              <a:solidFill>
                <a:srgbClr val="00446A"/>
              </a:solidFill>
            </a:endParaRPr>
          </a:p>
          <a:p>
            <a:pPr marL="0" lvl="2" algn="just">
              <a:lnSpc>
                <a:spcPct val="107000"/>
              </a:lnSpc>
              <a:spcBef>
                <a:spcPts val="1000"/>
              </a:spcBef>
            </a:pPr>
            <a:endParaRPr lang="tr-TR" dirty="0"/>
          </a:p>
          <a:p>
            <a:pPr marL="342900" lvl="0" indent="-342900" algn="just">
              <a:lnSpc>
                <a:spcPct val="115000"/>
              </a:lnSpc>
              <a:spcAft>
                <a:spcPts val="800"/>
              </a:spcAft>
              <a:buFont typeface="Symbol" panose="05050102010706020507" pitchFamily="18" charset="2"/>
              <a:buChar char=""/>
              <a:tabLst>
                <a:tab pos="180340" algn="l"/>
              </a:tabLst>
            </a:pPr>
            <a:r>
              <a:rPr lang="tr-TR" dirty="0"/>
              <a:t>Üniversiteler (Kamu),</a:t>
            </a:r>
          </a:p>
          <a:p>
            <a:pPr marL="342900" lvl="0" indent="-342900" algn="just">
              <a:lnSpc>
                <a:spcPct val="115000"/>
              </a:lnSpc>
              <a:spcAft>
                <a:spcPts val="800"/>
              </a:spcAft>
              <a:buFont typeface="Symbol" panose="05050102010706020507" pitchFamily="18" charset="2"/>
              <a:buChar char=""/>
              <a:tabLst>
                <a:tab pos="180340" algn="l"/>
              </a:tabLst>
            </a:pPr>
            <a:r>
              <a:rPr lang="tr-TR" dirty="0"/>
              <a:t>Kamu Kurum/ Kuruluşları,</a:t>
            </a:r>
          </a:p>
          <a:p>
            <a:pPr marL="342900" lvl="0" indent="-342900" algn="just">
              <a:lnSpc>
                <a:spcPct val="115000"/>
              </a:lnSpc>
              <a:spcAft>
                <a:spcPts val="800"/>
              </a:spcAft>
              <a:buFont typeface="Symbol" panose="05050102010706020507" pitchFamily="18" charset="2"/>
              <a:buChar char=""/>
              <a:tabLst>
                <a:tab pos="180340" algn="l"/>
              </a:tabLst>
            </a:pPr>
            <a:r>
              <a:rPr lang="tr-TR" dirty="0"/>
              <a:t>İl/İlçe Özel İdareler,</a:t>
            </a:r>
          </a:p>
          <a:p>
            <a:pPr marL="342900" lvl="0" indent="-342900" algn="just">
              <a:lnSpc>
                <a:spcPct val="115000"/>
              </a:lnSpc>
              <a:spcAft>
                <a:spcPts val="800"/>
              </a:spcAft>
              <a:buFont typeface="Symbol" panose="05050102010706020507" pitchFamily="18" charset="2"/>
              <a:buChar char=""/>
              <a:tabLst>
                <a:tab pos="180340" algn="l"/>
              </a:tabLst>
            </a:pPr>
            <a:r>
              <a:rPr lang="tr-TR" dirty="0"/>
              <a:t>Mahalli İdare Birlikleri (Köylere Hizmet götüren Birlikler),</a:t>
            </a:r>
          </a:p>
          <a:p>
            <a:pPr marL="342900" lvl="0" indent="-342900" algn="just">
              <a:lnSpc>
                <a:spcPct val="115000"/>
              </a:lnSpc>
              <a:spcAft>
                <a:spcPts val="800"/>
              </a:spcAft>
              <a:buFont typeface="Symbol" panose="05050102010706020507" pitchFamily="18" charset="2"/>
              <a:buChar char=""/>
              <a:tabLst>
                <a:tab pos="180340" algn="l"/>
              </a:tabLst>
            </a:pPr>
            <a:r>
              <a:rPr lang="tr-TR" dirty="0"/>
              <a:t>Belediyeler. </a:t>
            </a:r>
            <a:endParaRPr lang="tr-TR" dirty="0" smtClean="0"/>
          </a:p>
          <a:p>
            <a:pPr lvl="0" algn="just">
              <a:lnSpc>
                <a:spcPct val="115000"/>
              </a:lnSpc>
              <a:spcAft>
                <a:spcPts val="800"/>
              </a:spcAft>
              <a:tabLst>
                <a:tab pos="180340" algn="l"/>
              </a:tabLst>
            </a:pPr>
            <a:endParaRPr lang="tr-TR" dirty="0" smtClean="0"/>
          </a:p>
          <a:p>
            <a:pPr algn="just">
              <a:lnSpc>
                <a:spcPct val="115000"/>
              </a:lnSpc>
              <a:spcAft>
                <a:spcPts val="800"/>
              </a:spcAft>
              <a:tabLst>
                <a:tab pos="180340" algn="l"/>
              </a:tabLst>
            </a:pPr>
            <a:r>
              <a:rPr lang="tr-TR" dirty="0" smtClean="0"/>
              <a:t>*** Kütüphane</a:t>
            </a:r>
            <a:r>
              <a:rPr lang="tr-TR" dirty="0"/>
              <a:t>, gençlik merkezi, çocuk yuvası, huzurevi gibi kamu kuruluşlarının proje teklifleri bağlı bulundukları il ve ilçe müdürlükleri üzerinden yapılacaktır ve kabul edilmeleri halinde bu kurumlar tarafından </a:t>
            </a:r>
            <a:r>
              <a:rPr lang="tr-TR" dirty="0" smtClean="0"/>
              <a:t>yürütülecektir. </a:t>
            </a:r>
            <a:r>
              <a:rPr lang="tr-TR" dirty="0"/>
              <a:t>İl/İlçe Milli Eğitim Müdürlüklerine bağlı olan okullar ayrıca başvurabilirler.  </a:t>
            </a:r>
          </a:p>
          <a:p>
            <a:pPr marL="342900" lvl="0" indent="-342900" algn="just">
              <a:lnSpc>
                <a:spcPct val="115000"/>
              </a:lnSpc>
              <a:spcAft>
                <a:spcPts val="800"/>
              </a:spcAft>
              <a:buFont typeface="Symbol" panose="05050102010706020507" pitchFamily="18" charset="2"/>
              <a:buChar char=""/>
              <a:tabLst>
                <a:tab pos="180340" algn="l"/>
              </a:tabLst>
            </a:pP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745851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268760"/>
            <a:ext cx="8352928" cy="4152868"/>
          </a:xfrm>
          <a:prstGeom prst="rect">
            <a:avLst/>
          </a:prstGeom>
        </p:spPr>
        <p:txBody>
          <a:bodyPr wrap="square">
            <a:spAutoFit/>
          </a:bodyPr>
          <a:lstStyle/>
          <a:p>
            <a:pPr marL="0" lvl="2" algn="just">
              <a:lnSpc>
                <a:spcPct val="107000"/>
              </a:lnSpc>
              <a:spcBef>
                <a:spcPts val="1000"/>
              </a:spcBef>
              <a:spcAft>
                <a:spcPts val="0"/>
              </a:spcAft>
            </a:pPr>
            <a:r>
              <a:rPr lang="tr-TR" sz="2800" b="1" dirty="0">
                <a:solidFill>
                  <a:srgbClr val="00446A"/>
                </a:solidFill>
              </a:rPr>
              <a:t>Ortakların Uygunluğu</a:t>
            </a:r>
          </a:p>
          <a:p>
            <a:pPr>
              <a:lnSpc>
                <a:spcPct val="107000"/>
              </a:lnSpc>
              <a:spcAft>
                <a:spcPts val="800"/>
              </a:spcAft>
            </a:pPr>
            <a:r>
              <a:rPr lang="tr-TR" sz="1100" dirty="0">
                <a:latin typeface="Calibri" panose="020F0502020204030204" pitchFamily="34" charset="0"/>
                <a:ea typeface="Calibri" panose="020F0502020204030204" pitchFamily="34" charset="0"/>
                <a:cs typeface="Arial" panose="020B0604020202020204" pitchFamily="34" charset="0"/>
              </a:rPr>
              <a:t> </a:t>
            </a:r>
          </a:p>
          <a:p>
            <a:pPr algn="just">
              <a:lnSpc>
                <a:spcPct val="115000"/>
              </a:lnSpc>
              <a:spcAft>
                <a:spcPts val="1090"/>
              </a:spcAft>
            </a:pPr>
            <a:r>
              <a:rPr lang="tr-TR" dirty="0"/>
              <a:t>Başvuru sahipleri tek başlarına ya da ortak kuruluşlarla birlikte başvurabilirler. İl ve bölge içinden veya dışından ayni, nakdi ve/veya teknik destek vermek amacıyla proje ortakları proje uygulamasına katılabilirler. </a:t>
            </a:r>
          </a:p>
          <a:p>
            <a:pPr algn="just">
              <a:lnSpc>
                <a:spcPct val="115000"/>
              </a:lnSpc>
              <a:spcBef>
                <a:spcPts val="1200"/>
              </a:spcBef>
              <a:spcAft>
                <a:spcPts val="1200"/>
              </a:spcAft>
              <a:tabLst>
                <a:tab pos="180340" algn="l"/>
              </a:tabLst>
            </a:pPr>
            <a:r>
              <a:rPr lang="tr-TR" dirty="0"/>
              <a:t>Ortakların aşağıda sayılanlar içinde yer almaları gerekmektedir:</a:t>
            </a:r>
          </a:p>
          <a:p>
            <a:pPr marL="342900" lvl="0" indent="-342900" algn="just">
              <a:lnSpc>
                <a:spcPct val="115000"/>
              </a:lnSpc>
              <a:spcAft>
                <a:spcPts val="0"/>
              </a:spcAft>
              <a:buFont typeface="Symbol" panose="05050102010706020507" pitchFamily="18" charset="2"/>
              <a:buChar char=""/>
            </a:pPr>
            <a:r>
              <a:rPr lang="tr-TR" dirty="0"/>
              <a:t>Üniversiteler (Kamu),</a:t>
            </a:r>
          </a:p>
          <a:p>
            <a:pPr marL="342900" lvl="0" indent="-342900" algn="just">
              <a:lnSpc>
                <a:spcPct val="115000"/>
              </a:lnSpc>
              <a:spcAft>
                <a:spcPts val="0"/>
              </a:spcAft>
              <a:buFont typeface="Symbol" panose="05050102010706020507" pitchFamily="18" charset="2"/>
              <a:buChar char=""/>
            </a:pPr>
            <a:r>
              <a:rPr lang="tr-TR" dirty="0"/>
              <a:t>Kamu Kurum/ Kuruluşları,</a:t>
            </a:r>
          </a:p>
          <a:p>
            <a:pPr marL="342900" lvl="0" indent="-342900" algn="just">
              <a:lnSpc>
                <a:spcPct val="115000"/>
              </a:lnSpc>
              <a:spcAft>
                <a:spcPts val="0"/>
              </a:spcAft>
              <a:buFont typeface="Symbol" panose="05050102010706020507" pitchFamily="18" charset="2"/>
              <a:buChar char=""/>
            </a:pPr>
            <a:r>
              <a:rPr lang="tr-TR" dirty="0"/>
              <a:t>İl/İlçe Özel İdareler,</a:t>
            </a:r>
          </a:p>
          <a:p>
            <a:pPr marL="342900" lvl="0" indent="-342900" algn="just">
              <a:lnSpc>
                <a:spcPct val="115000"/>
              </a:lnSpc>
              <a:spcAft>
                <a:spcPts val="0"/>
              </a:spcAft>
              <a:buFont typeface="Symbol" panose="05050102010706020507" pitchFamily="18" charset="2"/>
              <a:buChar char=""/>
            </a:pPr>
            <a:r>
              <a:rPr lang="tr-TR" dirty="0"/>
              <a:t>Mahalli İdare Birlikleri (Köylere Hizmet götüren Birlikler),</a:t>
            </a:r>
          </a:p>
          <a:p>
            <a:pPr marL="342900" lvl="0" indent="-342900" algn="just">
              <a:lnSpc>
                <a:spcPct val="115000"/>
              </a:lnSpc>
              <a:spcAft>
                <a:spcPts val="0"/>
              </a:spcAft>
              <a:buFont typeface="Symbol" panose="05050102010706020507" pitchFamily="18" charset="2"/>
              <a:buChar char=""/>
            </a:pPr>
            <a:r>
              <a:rPr lang="tr-TR" dirty="0" smtClean="0"/>
              <a:t>Belediyeler,</a:t>
            </a:r>
            <a:endParaRPr lang="tr-TR" sz="1200" dirty="0">
              <a:solidFill>
                <a:srgbClr val="000000"/>
              </a:solidFill>
              <a:effectLst/>
              <a:latin typeface="Times New Roman" panose="02020603050405020304" pitchFamily="18" charset="0"/>
              <a:ea typeface="Calibri" panose="020F050202020403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2998"/>
            <a:ext cx="1098339"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4965943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5364</TotalTime>
  <Words>1315</Words>
  <Application>Microsoft Office PowerPoint</Application>
  <PresentationFormat>Ekran Gösterisi (4:3)</PresentationFormat>
  <Paragraphs>122</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21</vt:i4>
      </vt:variant>
    </vt:vector>
  </HeadingPairs>
  <TitlesOfParts>
    <vt:vector size="30" baseType="lpstr">
      <vt:lpstr>MS PGothic</vt:lpstr>
      <vt:lpstr>Arial</vt:lpstr>
      <vt:lpstr>Calibri</vt:lpstr>
      <vt:lpstr>Cambria</vt:lpstr>
      <vt:lpstr>Symbol</vt:lpstr>
      <vt:lpstr>Times New Roman</vt:lpstr>
      <vt:lpstr>Wingdings</vt:lpstr>
      <vt:lpstr>Ofis Teması</vt:lpstr>
      <vt:lpstr>2_Ofis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taha.acar</dc:creator>
  <cp:lastModifiedBy>Halil İbrahim TONGUR</cp:lastModifiedBy>
  <cp:revision>568</cp:revision>
  <dcterms:created xsi:type="dcterms:W3CDTF">2014-02-17T11:08:20Z</dcterms:created>
  <dcterms:modified xsi:type="dcterms:W3CDTF">2016-08-09T14:29:58Z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