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DM Sans" pitchFamily="2" charset="-94"/>
      <p:regular r:id="rId13"/>
    </p:embeddedFont>
    <p:embeddedFont>
      <p:font typeface="Libre Baskerville" panose="02000000000000000000" pitchFamily="2" charset="0"/>
      <p:regular r:id="rId14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3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37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Yapay Zekâ ile Kamu Yönetiminde Dijital Dönüşüm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KOP Bölgesi'nde veriye dayalı karar alma ve </a:t>
            </a:r>
            <a:r>
              <a:rPr lang="en-US" sz="17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akıllı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yönetim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71895"/>
            <a:ext cx="75564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Gelecek</a:t>
            </a:r>
            <a:r>
              <a:rPr lang="en-US" sz="4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400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Perspektifi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509742" y="2453878"/>
            <a:ext cx="22860" cy="4903827"/>
          </a:xfrm>
          <a:prstGeom prst="roundRect">
            <a:avLst>
              <a:gd name="adj" fmla="val 375070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5" name="Shape 2"/>
          <p:cNvSpPr/>
          <p:nvPr/>
        </p:nvSpPr>
        <p:spPr>
          <a:xfrm>
            <a:off x="6716494" y="2672001"/>
            <a:ext cx="612338" cy="22860"/>
          </a:xfrm>
          <a:prstGeom prst="roundRect">
            <a:avLst>
              <a:gd name="adj" fmla="val 375070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6" name="Shape 3"/>
          <p:cNvSpPr/>
          <p:nvPr/>
        </p:nvSpPr>
        <p:spPr>
          <a:xfrm>
            <a:off x="6280130" y="2453878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7" name="Text 4"/>
          <p:cNvSpPr/>
          <p:nvPr/>
        </p:nvSpPr>
        <p:spPr>
          <a:xfrm>
            <a:off x="6356628" y="2492097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7530465" y="2524006"/>
            <a:ext cx="280844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Akıllı Kamu Yönetimi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530465" y="2965252"/>
            <a:ext cx="6306145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Otonom sistemler ve veri temelli karar mekanizmaları ön planda olacak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716494" y="4245054"/>
            <a:ext cx="612338" cy="22860"/>
          </a:xfrm>
          <a:prstGeom prst="roundRect">
            <a:avLst>
              <a:gd name="adj" fmla="val 375070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1" name="Shape 8"/>
          <p:cNvSpPr/>
          <p:nvPr/>
        </p:nvSpPr>
        <p:spPr>
          <a:xfrm>
            <a:off x="6280130" y="4026932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2" name="Text 9"/>
          <p:cNvSpPr/>
          <p:nvPr/>
        </p:nvSpPr>
        <p:spPr>
          <a:xfrm>
            <a:off x="6356628" y="4065151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530465" y="4097060"/>
            <a:ext cx="316980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Bölgesel Veri Merkezleri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7530465" y="4538305"/>
            <a:ext cx="630614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KOP'un kendi veri ekosistemini kurması sürdürülebilirliği destekler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716494" y="5491401"/>
            <a:ext cx="612338" cy="22860"/>
          </a:xfrm>
          <a:prstGeom prst="roundRect">
            <a:avLst>
              <a:gd name="adj" fmla="val 375070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6" name="Shape 13"/>
          <p:cNvSpPr/>
          <p:nvPr/>
        </p:nvSpPr>
        <p:spPr>
          <a:xfrm>
            <a:off x="6280130" y="5273278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7" name="Text 14"/>
          <p:cNvSpPr/>
          <p:nvPr/>
        </p:nvSpPr>
        <p:spPr>
          <a:xfrm>
            <a:off x="6356628" y="5311497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7530465" y="5343406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Akıllı Şehirler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7530465" y="5784652"/>
            <a:ext cx="630614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Enerji, ulaşım ve çevre yönetiminde YZ çözümleri yaygınlaşır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6716494" y="6737747"/>
            <a:ext cx="612338" cy="22860"/>
          </a:xfrm>
          <a:prstGeom prst="roundRect">
            <a:avLst>
              <a:gd name="adj" fmla="val 375070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1" name="Shape 18"/>
          <p:cNvSpPr/>
          <p:nvPr/>
        </p:nvSpPr>
        <p:spPr>
          <a:xfrm>
            <a:off x="6280130" y="6519624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2" name="Text 19"/>
          <p:cNvSpPr/>
          <p:nvPr/>
        </p:nvSpPr>
        <p:spPr>
          <a:xfrm>
            <a:off x="6356628" y="6557843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400" dirty="0"/>
          </a:p>
        </p:txBody>
      </p:sp>
      <p:sp>
        <p:nvSpPr>
          <p:cNvPr id="23" name="Text 20"/>
          <p:cNvSpPr/>
          <p:nvPr/>
        </p:nvSpPr>
        <p:spPr>
          <a:xfrm>
            <a:off x="7530465" y="6589752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Yeni Meslekler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7530465" y="7030998"/>
            <a:ext cx="6306145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Veri analisti, YZ etik uzmanı gibi kamuya özel roller ortaya çıkar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44485"/>
            <a:ext cx="7449264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tr-TR" sz="290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Yapay Zekâ Nedir ve Neden Önemlidir?</a:t>
            </a:r>
            <a:endParaRPr lang="tr-TR" sz="2900" noProof="0" dirty="0"/>
          </a:p>
        </p:txBody>
      </p:sp>
      <p:sp>
        <p:nvSpPr>
          <p:cNvPr id="4" name="Shape 1"/>
          <p:cNvSpPr/>
          <p:nvPr/>
        </p:nvSpPr>
        <p:spPr>
          <a:xfrm>
            <a:off x="6280190" y="1326356"/>
            <a:ext cx="7556421" cy="1454110"/>
          </a:xfrm>
          <a:prstGeom prst="roundRect">
            <a:avLst>
              <a:gd name="adj" fmla="val 425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 noProof="0" dirty="0"/>
          </a:p>
        </p:txBody>
      </p:sp>
      <p:sp>
        <p:nvSpPr>
          <p:cNvPr id="5" name="Shape 2"/>
          <p:cNvSpPr/>
          <p:nvPr/>
        </p:nvSpPr>
        <p:spPr>
          <a:xfrm>
            <a:off x="6435209" y="1481376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tr-TR" noProof="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772" y="1578054"/>
            <a:ext cx="198953" cy="24872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35209" y="2070973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tr-TR" sz="14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YZ Tanımı</a:t>
            </a:r>
            <a:endParaRPr lang="tr-TR" sz="1450" noProof="0" dirty="0"/>
          </a:p>
        </p:txBody>
      </p:sp>
      <p:sp>
        <p:nvSpPr>
          <p:cNvPr id="8" name="Text 4"/>
          <p:cNvSpPr/>
          <p:nvPr/>
        </p:nvSpPr>
        <p:spPr>
          <a:xfrm>
            <a:off x="6435209" y="2389703"/>
            <a:ext cx="724638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tr-TR" sz="115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Veriden öğrenen, öngörü ve karar üretme yeteneğine sahip akıllı sistemlerdir</a:t>
            </a:r>
            <a:endParaRPr lang="tr-TR" sz="1150" noProof="0" dirty="0"/>
          </a:p>
        </p:txBody>
      </p:sp>
      <p:sp>
        <p:nvSpPr>
          <p:cNvPr id="9" name="Shape 5"/>
          <p:cNvSpPr/>
          <p:nvPr/>
        </p:nvSpPr>
        <p:spPr>
          <a:xfrm>
            <a:off x="6280190" y="2927866"/>
            <a:ext cx="7556421" cy="1454110"/>
          </a:xfrm>
          <a:prstGeom prst="roundRect">
            <a:avLst>
              <a:gd name="adj" fmla="val 425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 noProof="0" dirty="0"/>
          </a:p>
        </p:txBody>
      </p:sp>
      <p:sp>
        <p:nvSpPr>
          <p:cNvPr id="10" name="Shape 6"/>
          <p:cNvSpPr/>
          <p:nvPr/>
        </p:nvSpPr>
        <p:spPr>
          <a:xfrm>
            <a:off x="6435209" y="3082885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tr-TR" noProof="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772" y="3179564"/>
            <a:ext cx="198953" cy="24872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435209" y="3672483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tr-TR" sz="14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Dijital Dönüşüm</a:t>
            </a:r>
            <a:endParaRPr lang="tr-TR" sz="1450" noProof="0" dirty="0"/>
          </a:p>
        </p:txBody>
      </p:sp>
      <p:sp>
        <p:nvSpPr>
          <p:cNvPr id="13" name="Text 8"/>
          <p:cNvSpPr/>
          <p:nvPr/>
        </p:nvSpPr>
        <p:spPr>
          <a:xfrm>
            <a:off x="6435209" y="3991213"/>
            <a:ext cx="724638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tr-TR" sz="115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Kamu yönetiminde süreçlerin otomasyonu ve verimlilik artışı sağlar</a:t>
            </a:r>
            <a:endParaRPr lang="tr-TR" sz="1150" noProof="0" dirty="0"/>
          </a:p>
        </p:txBody>
      </p:sp>
      <p:sp>
        <p:nvSpPr>
          <p:cNvPr id="14" name="Shape 9"/>
          <p:cNvSpPr/>
          <p:nvPr/>
        </p:nvSpPr>
        <p:spPr>
          <a:xfrm>
            <a:off x="6280190" y="4529376"/>
            <a:ext cx="7556421" cy="1454110"/>
          </a:xfrm>
          <a:prstGeom prst="roundRect">
            <a:avLst>
              <a:gd name="adj" fmla="val 425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 noProof="0" dirty="0"/>
          </a:p>
        </p:txBody>
      </p:sp>
      <p:sp>
        <p:nvSpPr>
          <p:cNvPr id="15" name="Shape 10"/>
          <p:cNvSpPr/>
          <p:nvPr/>
        </p:nvSpPr>
        <p:spPr>
          <a:xfrm>
            <a:off x="6435209" y="4684395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tr-TR" noProof="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772" y="4781074"/>
            <a:ext cx="198953" cy="24872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35209" y="5273993"/>
            <a:ext cx="214324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tr-TR" sz="14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Veri Temelli Yönetim</a:t>
            </a:r>
            <a:endParaRPr lang="tr-TR" sz="1450" noProof="0" dirty="0"/>
          </a:p>
        </p:txBody>
      </p:sp>
      <p:sp>
        <p:nvSpPr>
          <p:cNvPr id="18" name="Text 12"/>
          <p:cNvSpPr/>
          <p:nvPr/>
        </p:nvSpPr>
        <p:spPr>
          <a:xfrm>
            <a:off x="6435209" y="5592723"/>
            <a:ext cx="724638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tr-TR" sz="115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Bölgesel kalkınmada veriye dayalı karar alma kapasitesini güçlendirir</a:t>
            </a:r>
            <a:endParaRPr lang="tr-TR" sz="1150" noProof="0" dirty="0"/>
          </a:p>
        </p:txBody>
      </p:sp>
      <p:sp>
        <p:nvSpPr>
          <p:cNvPr id="19" name="Shape 13"/>
          <p:cNvSpPr/>
          <p:nvPr/>
        </p:nvSpPr>
        <p:spPr>
          <a:xfrm>
            <a:off x="6280190" y="6130885"/>
            <a:ext cx="7556421" cy="1454110"/>
          </a:xfrm>
          <a:prstGeom prst="roundRect">
            <a:avLst>
              <a:gd name="adj" fmla="val 425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 noProof="0" dirty="0"/>
          </a:p>
        </p:txBody>
      </p:sp>
      <p:sp>
        <p:nvSpPr>
          <p:cNvPr id="20" name="Shape 14"/>
          <p:cNvSpPr/>
          <p:nvPr/>
        </p:nvSpPr>
        <p:spPr>
          <a:xfrm>
            <a:off x="6435209" y="6285905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tr-TR" noProof="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6772" y="6382583"/>
            <a:ext cx="198953" cy="248722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435209" y="6875502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tr-TR" sz="145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Yenilikçi Kültür</a:t>
            </a:r>
            <a:endParaRPr lang="tr-TR" sz="1450" noProof="0" dirty="0"/>
          </a:p>
        </p:txBody>
      </p:sp>
      <p:sp>
        <p:nvSpPr>
          <p:cNvPr id="23" name="Text 16"/>
          <p:cNvSpPr/>
          <p:nvPr/>
        </p:nvSpPr>
        <p:spPr>
          <a:xfrm>
            <a:off x="6435209" y="7194233"/>
            <a:ext cx="724638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tr-TR" sz="115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Kurum kültüründe yenilikçi düşünce ve dijital becerilerin yaygınlaşmasını destekler</a:t>
            </a:r>
            <a:endParaRPr lang="tr-TR" sz="1150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099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38118"/>
            <a:ext cx="10082332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KOP'un YZ'den Nasıl İstifade Edebileceği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93790" y="4122539"/>
            <a:ext cx="320706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Tarım ve Su Yönetimi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793790" y="4676775"/>
            <a:ext cx="6286262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Tarımda akıllı çözümler:</a:t>
            </a: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Ürün hastalık tespiti, verim tahmini ve sulama optimizasyonu için YZ modelleri kullanılabilir. Bu sayede çiftçiler zamanında müdahale edebilir.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93790" y="5775365"/>
            <a:ext cx="6286262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 kaynaklarının izlenmesi:</a:t>
            </a: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Sensör verileriyle su kalitesi ve miktarının anlık takibi yapılabilir, su tasarrufu stratejileri geliştirilebilir.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57968" y="4122539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Enerji ve Sanayi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7557968" y="4676775"/>
            <a:ext cx="6286262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Enerji verimliliği:</a:t>
            </a: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Tüketim tahminleriyle enerji verimliliği artırılabilir, yenilenebilir kaynak kullanımı planlanabilir.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7557968" y="5466993"/>
            <a:ext cx="6286262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Akıllı üretim:</a:t>
            </a: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Sanayi ve kırsal kalkınmada robotik süreçler ve otomatik kalite kontrol sistemleri geliştirilebilir.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93790" y="6782395"/>
            <a:ext cx="13042821" cy="819031"/>
          </a:xfrm>
          <a:prstGeom prst="roundRect">
            <a:avLst>
              <a:gd name="adj" fmla="val 9887"/>
            </a:avLst>
          </a:prstGeom>
          <a:solidFill>
            <a:srgbClr val="F3E4BF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52" y="7067907"/>
            <a:ext cx="240983" cy="19276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420297" y="7023259"/>
            <a:ext cx="12223552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Veri Altyapısı:</a:t>
            </a:r>
            <a:r>
              <a:rPr lang="en-US" sz="15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CBS, saha verileri ve proje göstergeleri üzerinden karar destek altyapısı kurulabilir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7003"/>
            <a:ext cx="831425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Yapay Zekâ Teknolojilerinin Temelleri</a:t>
            </a:r>
            <a:endParaRPr lang="en-US" sz="3300" dirty="0"/>
          </a:p>
        </p:txBody>
      </p:sp>
      <p:sp>
        <p:nvSpPr>
          <p:cNvPr id="3" name="Shape 1"/>
          <p:cNvSpPr/>
          <p:nvPr/>
        </p:nvSpPr>
        <p:spPr>
          <a:xfrm>
            <a:off x="963930" y="1913930"/>
            <a:ext cx="170021" cy="765453"/>
          </a:xfrm>
          <a:prstGeom prst="roundRect">
            <a:avLst>
              <a:gd name="adj" fmla="val 4202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4" name="Shape 2"/>
          <p:cNvSpPr/>
          <p:nvPr/>
        </p:nvSpPr>
        <p:spPr>
          <a:xfrm>
            <a:off x="793790" y="1802249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06" y="1897975"/>
            <a:ext cx="255151" cy="31896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74113" y="1828800"/>
            <a:ext cx="2681049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Makine Öğrenmesi (ML)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474113" y="2196584"/>
            <a:ext cx="12362498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Geçmiş verilerden örüntüleri öğrenerek tahminlerde bulunur ve zamanla kendini geliştirir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1219081" y="3104674"/>
            <a:ext cx="170021" cy="765453"/>
          </a:xfrm>
          <a:prstGeom prst="roundRect">
            <a:avLst>
              <a:gd name="adj" fmla="val 4202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9" name="Shape 6"/>
          <p:cNvSpPr/>
          <p:nvPr/>
        </p:nvSpPr>
        <p:spPr>
          <a:xfrm>
            <a:off x="1048941" y="2992993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457" y="3088719"/>
            <a:ext cx="255151" cy="3189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729264" y="3019544"/>
            <a:ext cx="2274570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Derin Öğrenme (DL)</a:t>
            </a:r>
            <a:endParaRPr lang="en-US" sz="1650" dirty="0"/>
          </a:p>
        </p:txBody>
      </p:sp>
      <p:sp>
        <p:nvSpPr>
          <p:cNvPr id="12" name="Text 8"/>
          <p:cNvSpPr/>
          <p:nvPr/>
        </p:nvSpPr>
        <p:spPr>
          <a:xfrm>
            <a:off x="1729264" y="3387328"/>
            <a:ext cx="12107347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Karmaşık verileri (görüntü, ses, metin) çok katmanlı ağlarla işler ve anlamlandırır</a:t>
            </a:r>
            <a:endParaRPr lang="en-US" sz="1300" dirty="0"/>
          </a:p>
        </p:txBody>
      </p:sp>
      <p:sp>
        <p:nvSpPr>
          <p:cNvPr id="13" name="Shape 9"/>
          <p:cNvSpPr/>
          <p:nvPr/>
        </p:nvSpPr>
        <p:spPr>
          <a:xfrm>
            <a:off x="1474232" y="4295418"/>
            <a:ext cx="170021" cy="765453"/>
          </a:xfrm>
          <a:prstGeom prst="roundRect">
            <a:avLst>
              <a:gd name="adj" fmla="val 4202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4" name="Shape 10"/>
          <p:cNvSpPr/>
          <p:nvPr/>
        </p:nvSpPr>
        <p:spPr>
          <a:xfrm>
            <a:off x="1304092" y="4183737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608" y="4279463"/>
            <a:ext cx="255151" cy="31896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984415" y="4210288"/>
            <a:ext cx="2511028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Doğal Dil İşleme (NLP)</a:t>
            </a:r>
            <a:endParaRPr lang="en-US" sz="1650" dirty="0"/>
          </a:p>
        </p:txBody>
      </p:sp>
      <p:sp>
        <p:nvSpPr>
          <p:cNvPr id="17" name="Text 12"/>
          <p:cNvSpPr/>
          <p:nvPr/>
        </p:nvSpPr>
        <p:spPr>
          <a:xfrm>
            <a:off x="1984415" y="4578072"/>
            <a:ext cx="11852196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Yazılı veya sözlü dili analiz ederek anlam çıkarır, chatbot'lar ve asistanlar oluşturur</a:t>
            </a:r>
            <a:endParaRPr lang="en-US" sz="1300" dirty="0"/>
          </a:p>
        </p:txBody>
      </p:sp>
      <p:sp>
        <p:nvSpPr>
          <p:cNvPr id="18" name="Shape 13"/>
          <p:cNvSpPr/>
          <p:nvPr/>
        </p:nvSpPr>
        <p:spPr>
          <a:xfrm>
            <a:off x="1729383" y="5486162"/>
            <a:ext cx="170021" cy="765453"/>
          </a:xfrm>
          <a:prstGeom prst="roundRect">
            <a:avLst>
              <a:gd name="adj" fmla="val 4202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9" name="Shape 14"/>
          <p:cNvSpPr/>
          <p:nvPr/>
        </p:nvSpPr>
        <p:spPr>
          <a:xfrm>
            <a:off x="1559243" y="5374481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758" y="5470208"/>
            <a:ext cx="255151" cy="318968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2239566" y="5401032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Görüntü İşleme</a:t>
            </a:r>
            <a:endParaRPr lang="en-US" sz="1650" dirty="0"/>
          </a:p>
        </p:txBody>
      </p:sp>
      <p:sp>
        <p:nvSpPr>
          <p:cNvPr id="22" name="Text 16"/>
          <p:cNvSpPr/>
          <p:nvPr/>
        </p:nvSpPr>
        <p:spPr>
          <a:xfrm>
            <a:off x="2239566" y="5768816"/>
            <a:ext cx="11597045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Nesne tanıma, sınıflandırma ve görsel verilerin analizinde kullanılır</a:t>
            </a:r>
            <a:endParaRPr lang="en-US" sz="1300" dirty="0"/>
          </a:p>
        </p:txBody>
      </p:sp>
      <p:sp>
        <p:nvSpPr>
          <p:cNvPr id="23" name="Shape 17"/>
          <p:cNvSpPr/>
          <p:nvPr/>
        </p:nvSpPr>
        <p:spPr>
          <a:xfrm>
            <a:off x="1474232" y="6676906"/>
            <a:ext cx="170021" cy="765453"/>
          </a:xfrm>
          <a:prstGeom prst="roundRect">
            <a:avLst>
              <a:gd name="adj" fmla="val 4202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4" name="Shape 18"/>
          <p:cNvSpPr/>
          <p:nvPr/>
        </p:nvSpPr>
        <p:spPr>
          <a:xfrm>
            <a:off x="1304092" y="6565225"/>
            <a:ext cx="510302" cy="510302"/>
          </a:xfrm>
          <a:prstGeom prst="roundRect">
            <a:avLst>
              <a:gd name="adj" fmla="val 8959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1608" y="6660952"/>
            <a:ext cx="255151" cy="318968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984415" y="6591776"/>
            <a:ext cx="2182058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Büyük Veri Analitiği</a:t>
            </a:r>
            <a:endParaRPr lang="en-US" sz="1650" dirty="0"/>
          </a:p>
        </p:txBody>
      </p:sp>
      <p:sp>
        <p:nvSpPr>
          <p:cNvPr id="27" name="Text 20"/>
          <p:cNvSpPr/>
          <p:nvPr/>
        </p:nvSpPr>
        <p:spPr>
          <a:xfrm>
            <a:off x="1984415" y="6959560"/>
            <a:ext cx="11852196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Büyük hacimli verilerden anlamlı öngörüler elde edilmesini sağlar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2689"/>
            <a:ext cx="112465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tr-TR" sz="445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Kamu Hizmetlerinde YZ Uygulamaları</a:t>
            </a:r>
            <a:endParaRPr lang="tr-TR" sz="4450" noProof="0" dirty="0"/>
          </a:p>
        </p:txBody>
      </p:sp>
      <p:sp>
        <p:nvSpPr>
          <p:cNvPr id="3" name="Text 1"/>
          <p:cNvSpPr/>
          <p:nvPr/>
        </p:nvSpPr>
        <p:spPr>
          <a:xfrm>
            <a:off x="793790" y="2901910"/>
            <a:ext cx="39104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tr-TR" sz="22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Vatandaş Odaklı Hizmetler</a:t>
            </a:r>
            <a:endParaRPr lang="tr-TR" sz="2200" noProof="0" dirty="0"/>
          </a:p>
        </p:txBody>
      </p:sp>
      <p:sp>
        <p:nvSpPr>
          <p:cNvPr id="4" name="Text 2"/>
          <p:cNvSpPr/>
          <p:nvPr/>
        </p:nvSpPr>
        <p:spPr>
          <a:xfrm>
            <a:off x="793790" y="3392329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tr-TR" sz="1750" noProof="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Chatbot'lar</a:t>
            </a:r>
            <a:r>
              <a:rPr lang="tr-TR" sz="175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ve sanal asistanlarla vatandaş talepleri 7/24 hızlıca karşılanabilir, bekleme süreleri azalır</a:t>
            </a:r>
            <a:endParaRPr lang="tr-TR" sz="1750" noProof="0" dirty="0"/>
          </a:p>
        </p:txBody>
      </p:sp>
      <p:sp>
        <p:nvSpPr>
          <p:cNvPr id="5" name="Text 3"/>
          <p:cNvSpPr/>
          <p:nvPr/>
        </p:nvSpPr>
        <p:spPr>
          <a:xfrm>
            <a:off x="5235893" y="2901910"/>
            <a:ext cx="32615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tr-TR" sz="22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Kurum İçi Otomasyon</a:t>
            </a:r>
            <a:endParaRPr lang="tr-TR" sz="2200" noProof="0" dirty="0"/>
          </a:p>
        </p:txBody>
      </p:sp>
      <p:sp>
        <p:nvSpPr>
          <p:cNvPr id="6" name="Text 4"/>
          <p:cNvSpPr/>
          <p:nvPr/>
        </p:nvSpPr>
        <p:spPr>
          <a:xfrm>
            <a:off x="5235893" y="3392329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tr-TR" sz="175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Evrak takibi, yazışma ve süreç yönetimi daha verimli hale gelir, personel zamandan tasarruf eder</a:t>
            </a:r>
            <a:endParaRPr lang="tr-TR" sz="1750" noProof="0" dirty="0"/>
          </a:p>
        </p:txBody>
      </p:sp>
      <p:sp>
        <p:nvSpPr>
          <p:cNvPr id="7" name="Text 5"/>
          <p:cNvSpPr/>
          <p:nvPr/>
        </p:nvSpPr>
        <p:spPr>
          <a:xfrm>
            <a:off x="9677995" y="2901910"/>
            <a:ext cx="34098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tr-TR" sz="2200" noProof="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Karar Destek Sistemleri</a:t>
            </a:r>
            <a:endParaRPr lang="tr-TR" sz="2200" noProof="0" dirty="0"/>
          </a:p>
        </p:txBody>
      </p:sp>
      <p:sp>
        <p:nvSpPr>
          <p:cNvPr id="8" name="Text 6"/>
          <p:cNvSpPr/>
          <p:nvPr/>
        </p:nvSpPr>
        <p:spPr>
          <a:xfrm>
            <a:off x="9677995" y="3392329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tr-TR" sz="175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Kaynak planlaması ve performans analizleri veri temelli yapılabilir, stratejik kararlar güçlenir</a:t>
            </a:r>
            <a:endParaRPr lang="tr-TR" sz="1750" noProof="0" dirty="0"/>
          </a:p>
        </p:txBody>
      </p:sp>
      <p:sp>
        <p:nvSpPr>
          <p:cNvPr id="9" name="Shape 7"/>
          <p:cNvSpPr/>
          <p:nvPr/>
        </p:nvSpPr>
        <p:spPr>
          <a:xfrm>
            <a:off x="793790" y="4849568"/>
            <a:ext cx="13042821" cy="35957"/>
          </a:xfrm>
          <a:prstGeom prst="rect">
            <a:avLst/>
          </a:prstGeom>
          <a:solidFill>
            <a:srgbClr val="454240">
              <a:alpha val="50000"/>
            </a:srgbClr>
          </a:solidFill>
          <a:ln/>
        </p:spPr>
        <p:txBody>
          <a:bodyPr/>
          <a:lstStyle/>
          <a:p>
            <a:endParaRPr lang="tr-TR" noProof="0" dirty="0"/>
          </a:p>
        </p:txBody>
      </p:sp>
      <p:sp>
        <p:nvSpPr>
          <p:cNvPr id="10" name="Text 8"/>
          <p:cNvSpPr/>
          <p:nvPr/>
        </p:nvSpPr>
        <p:spPr>
          <a:xfrm>
            <a:off x="793790" y="5225653"/>
            <a:ext cx="4821436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tr-TR" sz="265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KOP AI Dashboard Vizyonu</a:t>
            </a:r>
            <a:endParaRPr lang="tr-TR" sz="2650" noProof="0" dirty="0"/>
          </a:p>
        </p:txBody>
      </p:sp>
      <p:sp>
        <p:nvSpPr>
          <p:cNvPr id="11" name="Text 9"/>
          <p:cNvSpPr/>
          <p:nvPr/>
        </p:nvSpPr>
        <p:spPr>
          <a:xfrm>
            <a:off x="793790" y="599110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tr-TR" sz="1750" noProof="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Bölgesel göstergeleri görselleştirerek yöneticilere anlık analiz sunabilir. Ekonomik, sosyal ve çevresel verilerin tek bir platformda izlenmesi sayesinde daha hızlı ve etkili kararlar alınabilir.</a:t>
            </a:r>
            <a:endParaRPr lang="tr-TR" sz="1750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8669" y="611862"/>
            <a:ext cx="7455337" cy="521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Etik, Hukuki ve Güvenlik Boyutları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69" y="1571268"/>
            <a:ext cx="4749760" cy="474976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26298" y="1766474"/>
            <a:ext cx="6333053" cy="1341001"/>
          </a:xfrm>
          <a:prstGeom prst="roundRect">
            <a:avLst>
              <a:gd name="adj" fmla="val 8183"/>
            </a:avLst>
          </a:prstGeom>
          <a:solidFill>
            <a:srgbClr val="FFFDFA"/>
          </a:solidFill>
          <a:ln w="22860">
            <a:solidFill>
              <a:srgbClr val="B88E23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5" name="Shape 2"/>
          <p:cNvSpPr/>
          <p:nvPr/>
        </p:nvSpPr>
        <p:spPr>
          <a:xfrm>
            <a:off x="7503438" y="1766474"/>
            <a:ext cx="91440" cy="1341001"/>
          </a:xfrm>
          <a:prstGeom prst="roundRect">
            <a:avLst>
              <a:gd name="adj" fmla="val 76649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6" name="Text 3"/>
          <p:cNvSpPr/>
          <p:nvPr/>
        </p:nvSpPr>
        <p:spPr>
          <a:xfrm>
            <a:off x="7784544" y="1956140"/>
            <a:ext cx="2085856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KVKK Uyumu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784544" y="2383694"/>
            <a:ext cx="5885140" cy="534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Kişisel verilerin gizliliği ve işlenme süreçleri yasal çerçevede korunmalıdır. Her YZ uygulaması veri koruma prensiplerine uygun tasarlanmalıdır.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7526298" y="3274281"/>
            <a:ext cx="6333053" cy="1341001"/>
          </a:xfrm>
          <a:prstGeom prst="roundRect">
            <a:avLst>
              <a:gd name="adj" fmla="val 8183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9" name="Shape 6"/>
          <p:cNvSpPr/>
          <p:nvPr/>
        </p:nvSpPr>
        <p:spPr>
          <a:xfrm>
            <a:off x="7503438" y="3274281"/>
            <a:ext cx="91440" cy="1341001"/>
          </a:xfrm>
          <a:prstGeom prst="roundRect">
            <a:avLst>
              <a:gd name="adj" fmla="val 76649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" name="Text 7"/>
          <p:cNvSpPr/>
          <p:nvPr/>
        </p:nvSpPr>
        <p:spPr>
          <a:xfrm>
            <a:off x="7784544" y="3463948"/>
            <a:ext cx="3152299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Şeffaflık ve Hesap Verebilirlik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784544" y="3891501"/>
            <a:ext cx="5885140" cy="534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YZ kararlarının açıklanabilir olması güveni artırır ve vatandaşların haklarını korur.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7526298" y="4782089"/>
            <a:ext cx="6333053" cy="1341001"/>
          </a:xfrm>
          <a:prstGeom prst="roundRect">
            <a:avLst>
              <a:gd name="adj" fmla="val 8183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3" name="Shape 10"/>
          <p:cNvSpPr/>
          <p:nvPr/>
        </p:nvSpPr>
        <p:spPr>
          <a:xfrm>
            <a:off x="7503438" y="4782089"/>
            <a:ext cx="91440" cy="1341001"/>
          </a:xfrm>
          <a:prstGeom prst="roundRect">
            <a:avLst>
              <a:gd name="adj" fmla="val 76649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4" name="Text 11"/>
          <p:cNvSpPr/>
          <p:nvPr/>
        </p:nvSpPr>
        <p:spPr>
          <a:xfrm>
            <a:off x="7784544" y="4971755"/>
            <a:ext cx="2085856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Siber Güvenlik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784544" y="5399309"/>
            <a:ext cx="5885140" cy="534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Verilerin korunması ve sistemlerin dış tehditlere karşı güvence altına alınması kritik öneme sahiptir.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46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0690" y="597694"/>
            <a:ext cx="7622619" cy="882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Kamu Personeli İçin Pratik Kullanım Alanları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760690" y="1692593"/>
            <a:ext cx="7622619" cy="1380173"/>
          </a:xfrm>
          <a:prstGeom prst="roundRect">
            <a:avLst>
              <a:gd name="adj" fmla="val 430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5" name="Text 2"/>
          <p:cNvSpPr/>
          <p:nvPr/>
        </p:nvSpPr>
        <p:spPr>
          <a:xfrm>
            <a:off x="909518" y="1841421"/>
            <a:ext cx="1815941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Büyük </a:t>
            </a:r>
            <a:r>
              <a:rPr lang="en-US" sz="1350" dirty="0" err="1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dil</a:t>
            </a: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1350" dirty="0" err="1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modelleri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909518" y="2146816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Rapor yazımında zaman kazandırır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909518" y="2422327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Yazışma ve analiz süreçlerini hızlandırır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909518" y="2697837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İçerik önerileri sunar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760690" y="3213973"/>
            <a:ext cx="7622619" cy="1380173"/>
          </a:xfrm>
          <a:prstGeom prst="roundRect">
            <a:avLst>
              <a:gd name="adj" fmla="val 430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0" name="Text 7"/>
          <p:cNvSpPr/>
          <p:nvPr/>
        </p:nvSpPr>
        <p:spPr>
          <a:xfrm>
            <a:off x="909518" y="3362801"/>
            <a:ext cx="1799868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Veri Analizi Araçları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909518" y="3668197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Karmaşık veriler kolayca görselleştirilir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909518" y="3943707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Otomatik raporlama yapılır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909518" y="4219218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Eğilimler hızla tespit edilir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760690" y="4735354"/>
            <a:ext cx="7622619" cy="1380173"/>
          </a:xfrm>
          <a:prstGeom prst="roundRect">
            <a:avLst>
              <a:gd name="adj" fmla="val 430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5" name="Text 12"/>
          <p:cNvSpPr/>
          <p:nvPr/>
        </p:nvSpPr>
        <p:spPr>
          <a:xfrm>
            <a:off x="909518" y="4884182"/>
            <a:ext cx="1766054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Proje Yönetimi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909518" y="5189577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Otomatik planlama ve takip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909518" y="5465088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Risk analizi ve uyarılar</a:t>
            </a:r>
            <a:endParaRPr lang="en-US" sz="1100" dirty="0"/>
          </a:p>
        </p:txBody>
      </p:sp>
      <p:sp>
        <p:nvSpPr>
          <p:cNvPr id="18" name="Text 15"/>
          <p:cNvSpPr/>
          <p:nvPr/>
        </p:nvSpPr>
        <p:spPr>
          <a:xfrm>
            <a:off x="909518" y="5740598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Performans değerlendirmesi</a:t>
            </a:r>
            <a:endParaRPr lang="en-US" sz="1100" dirty="0"/>
          </a:p>
        </p:txBody>
      </p:sp>
      <p:sp>
        <p:nvSpPr>
          <p:cNvPr id="19" name="Shape 16"/>
          <p:cNvSpPr/>
          <p:nvPr/>
        </p:nvSpPr>
        <p:spPr>
          <a:xfrm>
            <a:off x="760690" y="6256734"/>
            <a:ext cx="7622619" cy="1380173"/>
          </a:xfrm>
          <a:prstGeom prst="roundRect">
            <a:avLst>
              <a:gd name="adj" fmla="val 430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0" name="Text 17"/>
          <p:cNvSpPr/>
          <p:nvPr/>
        </p:nvSpPr>
        <p:spPr>
          <a:xfrm>
            <a:off x="909518" y="6405563"/>
            <a:ext cx="1901071" cy="220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YZ Tabanlı Öğrenme</a:t>
            </a:r>
            <a:endParaRPr lang="en-US" sz="1350" dirty="0"/>
          </a:p>
        </p:txBody>
      </p:sp>
      <p:sp>
        <p:nvSpPr>
          <p:cNvPr id="21" name="Text 18"/>
          <p:cNvSpPr/>
          <p:nvPr/>
        </p:nvSpPr>
        <p:spPr>
          <a:xfrm>
            <a:off x="909518" y="6710958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Kişiselleştirilmiş eğitim içerikleri</a:t>
            </a:r>
            <a:endParaRPr lang="en-US" sz="1100" dirty="0"/>
          </a:p>
        </p:txBody>
      </p:sp>
      <p:sp>
        <p:nvSpPr>
          <p:cNvPr id="22" name="Text 19"/>
          <p:cNvSpPr/>
          <p:nvPr/>
        </p:nvSpPr>
        <p:spPr>
          <a:xfrm>
            <a:off x="909518" y="6986468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Çevrimiçi platformlarla gelişim</a:t>
            </a:r>
            <a:endParaRPr lang="en-US" sz="1100" dirty="0"/>
          </a:p>
        </p:txBody>
      </p:sp>
      <p:sp>
        <p:nvSpPr>
          <p:cNvPr id="23" name="Text 20"/>
          <p:cNvSpPr/>
          <p:nvPr/>
        </p:nvSpPr>
        <p:spPr>
          <a:xfrm>
            <a:off x="909518" y="7261979"/>
            <a:ext cx="732496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Anlık geri bildirim sistemi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30925"/>
            <a:ext cx="754987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Kamu Yönetiminde Dönüştürücü Rol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1465183"/>
            <a:ext cx="7556421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800"/>
              </a:lnSpc>
              <a:buNone/>
            </a:pPr>
            <a:r>
              <a:rPr lang="tr-TR" sz="6250" noProof="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Veriye Dayalı Yönetim</a:t>
            </a:r>
            <a:endParaRPr lang="tr-TR" sz="6250" noProof="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688080"/>
            <a:ext cx="793790" cy="95261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746290" y="3846790"/>
            <a:ext cx="2064187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Veri Temelli Politika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1746290" y="4190048"/>
            <a:ext cx="66039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Kararların ölçülebilir ve kanıta dayalı biçimde alınmasını sağlar</a:t>
            </a:r>
            <a:endParaRPr lang="en-US" sz="12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640699"/>
            <a:ext cx="793790" cy="95261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746290" y="4799409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Bölgesel Kalkınma</a:t>
            </a:r>
            <a:endParaRPr lang="en-US" sz="1550" dirty="0"/>
          </a:p>
        </p:txBody>
      </p:sp>
      <p:sp>
        <p:nvSpPr>
          <p:cNvPr id="10" name="Text 5"/>
          <p:cNvSpPr/>
          <p:nvPr/>
        </p:nvSpPr>
        <p:spPr>
          <a:xfrm>
            <a:off x="1746290" y="5142667"/>
            <a:ext cx="66039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KOP verileri üzerinden öncelikli sektörlerde stratejik planlama yapılabilir</a:t>
            </a:r>
            <a:endParaRPr lang="en-US" sz="12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593318"/>
            <a:ext cx="793790" cy="95261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746290" y="5752028"/>
            <a:ext cx="201572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Kamu-Özel İşbirliği</a:t>
            </a:r>
            <a:endParaRPr lang="en-US" sz="1550" dirty="0"/>
          </a:p>
        </p:txBody>
      </p:sp>
      <p:sp>
        <p:nvSpPr>
          <p:cNvPr id="13" name="Text 7"/>
          <p:cNvSpPr/>
          <p:nvPr/>
        </p:nvSpPr>
        <p:spPr>
          <a:xfrm>
            <a:off x="1746290" y="6095286"/>
            <a:ext cx="66039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YZ projelerinde özel sektör inovasyon gücü kamu deneyimiyle birleşir</a:t>
            </a:r>
            <a:endParaRPr lang="en-US" sz="12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545937"/>
            <a:ext cx="793790" cy="952619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746290" y="6704648"/>
            <a:ext cx="2061210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Yönetim Dönüşümü</a:t>
            </a:r>
            <a:endParaRPr lang="en-US" sz="1550" dirty="0"/>
          </a:p>
        </p:txBody>
      </p:sp>
      <p:sp>
        <p:nvSpPr>
          <p:cNvPr id="16" name="Text 9"/>
          <p:cNvSpPr/>
          <p:nvPr/>
        </p:nvSpPr>
        <p:spPr>
          <a:xfrm>
            <a:off x="1746290" y="7047905"/>
            <a:ext cx="66039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Verimlilik, şeffaflık ve etkin kaynak kullanımı sağlanır</a:t>
            </a:r>
            <a:endParaRPr lang="en-US" sz="12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8670"/>
            <a:ext cx="5589389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Kapasite Geliştirme ve Eğitim</a:t>
            </a:r>
            <a:endParaRPr lang="en-US" sz="2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636395"/>
            <a:ext cx="1824395" cy="1824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454158" y="1636395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01</a:t>
            </a:r>
            <a:endParaRPr lang="en-US" sz="1150" dirty="0"/>
          </a:p>
        </p:txBody>
      </p:sp>
      <p:sp>
        <p:nvSpPr>
          <p:cNvPr id="6" name="Shape 2"/>
          <p:cNvSpPr/>
          <p:nvPr/>
        </p:nvSpPr>
        <p:spPr>
          <a:xfrm>
            <a:off x="9454158" y="1871543"/>
            <a:ext cx="4389953" cy="1524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7" name="Text 3"/>
          <p:cNvSpPr/>
          <p:nvPr/>
        </p:nvSpPr>
        <p:spPr>
          <a:xfrm>
            <a:off x="9454158" y="1975723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YZ Okuryazarlığı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9454158" y="2353508"/>
            <a:ext cx="4389953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Tüm personelin temel YZ kavramlarını öğrenmesi teşvik edilir. Dijital çağda rekabetçi kalmanın anahtarıdır.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9454158" y="3082885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02</a:t>
            </a:r>
            <a:endParaRPr lang="en-US" sz="1150" dirty="0"/>
          </a:p>
        </p:txBody>
      </p:sp>
      <p:sp>
        <p:nvSpPr>
          <p:cNvPr id="10" name="Shape 6"/>
          <p:cNvSpPr/>
          <p:nvPr/>
        </p:nvSpPr>
        <p:spPr>
          <a:xfrm>
            <a:off x="9454158" y="3318034"/>
            <a:ext cx="4389953" cy="1524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1" name="Text 7"/>
          <p:cNvSpPr/>
          <p:nvPr/>
        </p:nvSpPr>
        <p:spPr>
          <a:xfrm>
            <a:off x="9454158" y="3422213"/>
            <a:ext cx="1878925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Çevrimiçi Eğitimler</a:t>
            </a:r>
            <a:endParaRPr lang="en-US" sz="1450" dirty="0"/>
          </a:p>
        </p:txBody>
      </p:sp>
      <p:sp>
        <p:nvSpPr>
          <p:cNvPr id="12" name="Text 8"/>
          <p:cNvSpPr/>
          <p:nvPr/>
        </p:nvSpPr>
        <p:spPr>
          <a:xfrm>
            <a:off x="9454158" y="3799999"/>
            <a:ext cx="4389953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TÜBİTAK gibi kaynaklarla teknik bilgi edinilebilir ve sertifikalar alınabilir.</a:t>
            </a:r>
            <a:endParaRPr lang="en-US" sz="1150" dirty="0"/>
          </a:p>
        </p:txBody>
      </p:sp>
      <p:sp>
        <p:nvSpPr>
          <p:cNvPr id="13" name="Text 9"/>
          <p:cNvSpPr/>
          <p:nvPr/>
        </p:nvSpPr>
        <p:spPr>
          <a:xfrm>
            <a:off x="9454158" y="4529376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03</a:t>
            </a:r>
            <a:endParaRPr lang="en-US" sz="1150" dirty="0"/>
          </a:p>
        </p:txBody>
      </p:sp>
      <p:sp>
        <p:nvSpPr>
          <p:cNvPr id="14" name="Shape 10"/>
          <p:cNvSpPr/>
          <p:nvPr/>
        </p:nvSpPr>
        <p:spPr>
          <a:xfrm>
            <a:off x="9454158" y="4764524"/>
            <a:ext cx="4389953" cy="1524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5" name="Text 11"/>
          <p:cNvSpPr/>
          <p:nvPr/>
        </p:nvSpPr>
        <p:spPr>
          <a:xfrm>
            <a:off x="9454158" y="4868704"/>
            <a:ext cx="1950839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KOP Dijital Akademi</a:t>
            </a:r>
            <a:endParaRPr lang="en-US" sz="1450" dirty="0"/>
          </a:p>
        </p:txBody>
      </p:sp>
      <p:sp>
        <p:nvSpPr>
          <p:cNvPr id="16" name="Text 12"/>
          <p:cNvSpPr/>
          <p:nvPr/>
        </p:nvSpPr>
        <p:spPr>
          <a:xfrm>
            <a:off x="9454158" y="5246489"/>
            <a:ext cx="4389953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Bölgesel düzeyde sürekli eğitim ve yetkinlik geliştirme platformu oluşturulabilir.</a:t>
            </a:r>
            <a:endParaRPr lang="en-US" sz="1150" dirty="0"/>
          </a:p>
        </p:txBody>
      </p:sp>
      <p:sp>
        <p:nvSpPr>
          <p:cNvPr id="17" name="Text 13"/>
          <p:cNvSpPr/>
          <p:nvPr/>
        </p:nvSpPr>
        <p:spPr>
          <a:xfrm>
            <a:off x="9454158" y="5975866"/>
            <a:ext cx="147399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04</a:t>
            </a:r>
            <a:endParaRPr lang="en-US" sz="1150" dirty="0"/>
          </a:p>
        </p:txBody>
      </p:sp>
      <p:sp>
        <p:nvSpPr>
          <p:cNvPr id="18" name="Shape 14"/>
          <p:cNvSpPr/>
          <p:nvPr/>
        </p:nvSpPr>
        <p:spPr>
          <a:xfrm>
            <a:off x="9454158" y="6211014"/>
            <a:ext cx="4389953" cy="1524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9" name="Text 15"/>
          <p:cNvSpPr/>
          <p:nvPr/>
        </p:nvSpPr>
        <p:spPr>
          <a:xfrm>
            <a:off x="9454158" y="6315194"/>
            <a:ext cx="1947267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YZ Elçileri Programı</a:t>
            </a:r>
            <a:endParaRPr lang="en-US" sz="1450" dirty="0"/>
          </a:p>
        </p:txBody>
      </p:sp>
      <p:sp>
        <p:nvSpPr>
          <p:cNvPr id="20" name="Text 16"/>
          <p:cNvSpPr/>
          <p:nvPr/>
        </p:nvSpPr>
        <p:spPr>
          <a:xfrm>
            <a:off x="9454158" y="6692979"/>
            <a:ext cx="4389953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Kurum içinde bilgi paylaşımını ve farkındalığı yaygınlaştırır, öğrenme kültürünü güçlendirir.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629</Words>
  <Application>Microsoft Office PowerPoint</Application>
  <PresentationFormat>Özel</PresentationFormat>
  <Paragraphs>109</Paragraphs>
  <Slides>10</Slides>
  <Notes>10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5" baseType="lpstr">
      <vt:lpstr>DM Sans</vt:lpstr>
      <vt:lpstr>Libre Baskerville Light</vt:lpstr>
      <vt:lpstr>Libre Baskerville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Ersin Kaya</cp:lastModifiedBy>
  <cp:revision>2</cp:revision>
  <dcterms:created xsi:type="dcterms:W3CDTF">2025-10-05T16:59:57Z</dcterms:created>
  <dcterms:modified xsi:type="dcterms:W3CDTF">2025-10-05T17:18:06Z</dcterms:modified>
</cp:coreProperties>
</file>